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8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65" r:id="rId22"/>
    <p:sldId id="266" r:id="rId23"/>
    <p:sldId id="277" r:id="rId24"/>
    <p:sldId id="295" r:id="rId25"/>
    <p:sldId id="296" r:id="rId26"/>
    <p:sldId id="297" r:id="rId27"/>
    <p:sldId id="298" r:id="rId28"/>
    <p:sldId id="299" r:id="rId29"/>
    <p:sldId id="270" r:id="rId30"/>
    <p:sldId id="285" r:id="rId31"/>
    <p:sldId id="271" r:id="rId32"/>
    <p:sldId id="276" r:id="rId3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FFFE"/>
    <a:srgbClr val="44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rgbClr val="660033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5623" y="2595867"/>
            <a:ext cx="6532752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5521" y="1260983"/>
            <a:ext cx="8372957" cy="441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rgbClr val="660033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49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89427" y="328663"/>
            <a:ext cx="6066155" cy="4940935"/>
            <a:chOff x="2989427" y="328663"/>
            <a:chExt cx="6066155" cy="4940935"/>
          </a:xfrm>
        </p:grpSpPr>
        <p:sp>
          <p:nvSpPr>
            <p:cNvPr id="4" name="object 4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20897" y="1262418"/>
            <a:ext cx="5398135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sz="3200" b="1" i="1" spc="-20" dirty="0" smtClean="0">
                <a:solidFill>
                  <a:srgbClr val="FFFF00"/>
                </a:solidFill>
                <a:latin typeface="Times New Roman"/>
                <a:cs typeface="Times New Roman"/>
              </a:rPr>
              <a:t>TO </a:t>
            </a:r>
            <a:r>
              <a:rPr lang="en-US" sz="3200" b="1" i="1" spc="-20" dirty="0">
                <a:solidFill>
                  <a:srgbClr val="FFFF00"/>
                </a:solidFill>
                <a:latin typeface="Times New Roman"/>
                <a:cs typeface="Times New Roman"/>
              </a:rPr>
              <a:t>INVESTIGATE THE THERMOLUMINESCENT PROPERTIES OF SYNTHESIZED NANOPHOSPHORS FOR USE IN RADIATION DOSIMETRY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0" y="3505200"/>
            <a:ext cx="2992284" cy="3352799"/>
            <a:chOff x="143637" y="3792956"/>
            <a:chExt cx="2854325" cy="2830830"/>
          </a:xfrm>
          <a:solidFill>
            <a:schemeClr val="tx1">
              <a:alpha val="40000"/>
            </a:schemeClr>
          </a:solidFill>
        </p:grpSpPr>
        <p:sp>
          <p:nvSpPr>
            <p:cNvPr id="14" name="object 14"/>
            <p:cNvSpPr/>
            <p:nvPr/>
          </p:nvSpPr>
          <p:spPr>
            <a:xfrm>
              <a:off x="143637" y="3792956"/>
              <a:ext cx="2854325" cy="2830830"/>
            </a:xfrm>
            <a:custGeom>
              <a:avLst/>
              <a:gdLst/>
              <a:ahLst/>
              <a:cxnLst/>
              <a:rect l="l" t="t" r="r" b="b"/>
              <a:pathLst>
                <a:path w="2854325" h="2830829">
                  <a:moveTo>
                    <a:pt x="2853728" y="0"/>
                  </a:moveTo>
                  <a:lnTo>
                    <a:pt x="0" y="0"/>
                  </a:lnTo>
                  <a:lnTo>
                    <a:pt x="0" y="2830677"/>
                  </a:lnTo>
                  <a:lnTo>
                    <a:pt x="1427048" y="2830677"/>
                  </a:lnTo>
                  <a:lnTo>
                    <a:pt x="2853728" y="2830677"/>
                  </a:lnTo>
                  <a:lnTo>
                    <a:pt x="285372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3637" y="3792956"/>
              <a:ext cx="2854325" cy="2830830"/>
            </a:xfrm>
            <a:custGeom>
              <a:avLst/>
              <a:gdLst/>
              <a:ahLst/>
              <a:cxnLst/>
              <a:rect l="l" t="t" r="r" b="b"/>
              <a:pathLst>
                <a:path w="2854325" h="2830829">
                  <a:moveTo>
                    <a:pt x="2853728" y="0"/>
                  </a:moveTo>
                  <a:lnTo>
                    <a:pt x="0" y="0"/>
                  </a:lnTo>
                  <a:lnTo>
                    <a:pt x="0" y="2830677"/>
                  </a:lnTo>
                  <a:lnTo>
                    <a:pt x="1427048" y="2830677"/>
                  </a:lnTo>
                  <a:lnTo>
                    <a:pt x="2853728" y="2830677"/>
                  </a:lnTo>
                  <a:lnTo>
                    <a:pt x="285372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4325" y="3674376"/>
            <a:ext cx="2686685" cy="138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</a:pPr>
            <a:r>
              <a:rPr i="1" spc="-229" dirty="0">
                <a:solidFill>
                  <a:srgbClr val="FFFFFF"/>
                </a:solidFill>
                <a:latin typeface="Trebuchet MS"/>
                <a:cs typeface="Trebuchet MS"/>
              </a:rPr>
              <a:t>By:</a:t>
            </a:r>
            <a:endParaRPr dirty="0">
              <a:latin typeface="Trebuchet MS"/>
              <a:cs typeface="Trebuchet MS"/>
            </a:endParaRPr>
          </a:p>
          <a:p>
            <a:pPr marL="12700">
              <a:lnSpc>
                <a:spcPts val="2905"/>
              </a:lnSpc>
            </a:pPr>
            <a:r>
              <a:rPr sz="2000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i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i="1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i="1" spc="114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i="1" spc="1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i="1" spc="1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i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i="1" spc="-17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i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i="1" spc="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70"/>
              </a:spcBef>
            </a:pP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Sri</a:t>
            </a:r>
            <a:r>
              <a:rPr sz="1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Venkateswara</a:t>
            </a:r>
            <a:r>
              <a:rPr sz="16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Trebuchet MS"/>
                <a:cs typeface="Trebuchet MS"/>
              </a:rPr>
              <a:t>College, </a:t>
            </a:r>
            <a:r>
              <a:rPr sz="16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Delhi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University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874" y="5171386"/>
            <a:ext cx="2681605" cy="13789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i="1" spc="-2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i="1" spc="-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i="1" spc="-204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i="1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i="1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i="1" spc="-2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i="1" spc="-21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i="1" spc="-220" dirty="0">
                <a:solidFill>
                  <a:srgbClr val="FFFFFF"/>
                </a:solidFill>
                <a:latin typeface="Trebuchet MS"/>
                <a:cs typeface="Trebuchet MS"/>
              </a:rPr>
              <a:t>gu</a:t>
            </a:r>
            <a:r>
              <a:rPr i="1" spc="-210" dirty="0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r>
              <a:rPr i="1" spc="-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i="1" spc="-1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i="1" spc="-1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i="1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i="1" spc="-1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i="1" spc="-275" dirty="0">
                <a:solidFill>
                  <a:srgbClr val="FFFFFF"/>
                </a:solidFill>
                <a:latin typeface="Trebuchet MS"/>
                <a:cs typeface="Trebuchet MS"/>
              </a:rPr>
              <a:t>f:  </a:t>
            </a:r>
            <a:endParaRPr lang="en-US" sz="2000" i="1" spc="23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lang="en-US" i="1" spc="114" dirty="0">
                <a:solidFill>
                  <a:srgbClr val="FFFFFF"/>
                </a:solidFill>
                <a:latin typeface="Arial"/>
                <a:cs typeface="Arial"/>
              </a:rPr>
              <a:t>Prof. </a:t>
            </a:r>
            <a:r>
              <a:rPr lang="en-US" i="1" spc="114" dirty="0" err="1">
                <a:solidFill>
                  <a:srgbClr val="FFFFFF"/>
                </a:solidFill>
                <a:latin typeface="Arial"/>
                <a:cs typeface="Arial"/>
              </a:rPr>
              <a:t>Anant</a:t>
            </a:r>
            <a:r>
              <a:rPr lang="en-US" i="1" spc="114" dirty="0">
                <a:solidFill>
                  <a:srgbClr val="FFFFFF"/>
                </a:solidFill>
                <a:latin typeface="Arial"/>
                <a:cs typeface="Arial"/>
              </a:rPr>
              <a:t> Pandey</a:t>
            </a:r>
          </a:p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Professor, </a:t>
            </a:r>
            <a:r>
              <a:rPr lang="en-US" sz="1600" spc="-85" dirty="0" smtClean="0">
                <a:solidFill>
                  <a:srgbClr val="FFFFFF"/>
                </a:solidFill>
                <a:latin typeface="Trebuchet MS"/>
                <a:cs typeface="Trebuchet MS"/>
              </a:rPr>
              <a:t>Department </a:t>
            </a: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of Physics</a:t>
            </a:r>
          </a:p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Sri </a:t>
            </a:r>
            <a:r>
              <a:rPr lang="en-US" sz="1600" spc="-85" dirty="0" err="1">
                <a:solidFill>
                  <a:srgbClr val="FFFFFF"/>
                </a:solidFill>
                <a:latin typeface="Trebuchet MS"/>
                <a:cs typeface="Trebuchet MS"/>
              </a:rPr>
              <a:t>Venkateswara</a:t>
            </a: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 College,</a:t>
            </a:r>
          </a:p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lang="en-US" sz="1600" spc="-85" dirty="0">
                <a:solidFill>
                  <a:srgbClr val="FFFFFF"/>
                </a:solidFill>
                <a:latin typeface="Trebuchet MS"/>
                <a:cs typeface="Trebuchet MS"/>
              </a:rPr>
              <a:t>University of Delhi</a:t>
            </a:r>
            <a:endParaRPr sz="1600" spc="-85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236" y="356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6099" y="238181"/>
            <a:ext cx="2971800" cy="75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800" b="1" spc="185" dirty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Synthesis</a:t>
            </a:r>
            <a:endParaRPr sz="48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7" y="1143000"/>
            <a:ext cx="8588484" cy="54106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Glow Curves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1" y="1036644"/>
            <a:ext cx="8372957" cy="56595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2695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Glow Curves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1" y="1142999"/>
            <a:ext cx="8372957" cy="55348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3159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Glow Curves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1" y="1091953"/>
            <a:ext cx="8372957" cy="56849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27696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Glow Curves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1" y="1020619"/>
            <a:ext cx="8372957" cy="56849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91294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Glow Curves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0" y="1095198"/>
            <a:ext cx="8372957" cy="56096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4394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Glow Curves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1" y="1036644"/>
            <a:ext cx="8372957" cy="56096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1192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Dopant Optimization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1" y="1074800"/>
            <a:ext cx="8372957" cy="56016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9668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Dopant Optimization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2609"/>
            <a:ext cx="8301278" cy="56074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8087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Dopant Optimization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1" y="1161345"/>
            <a:ext cx="8372957" cy="55461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8803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36" y="1371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43276" y="1213916"/>
              <a:ext cx="1020444" cy="4806315"/>
            </a:xfrm>
            <a:custGeom>
              <a:avLst/>
              <a:gdLst/>
              <a:ahLst/>
              <a:cxnLst/>
              <a:rect l="l" t="t" r="r" b="b"/>
              <a:pathLst>
                <a:path w="1020445" h="4806315">
                  <a:moveTo>
                    <a:pt x="15849" y="0"/>
                  </a:moveTo>
                  <a:lnTo>
                    <a:pt x="75247" y="60845"/>
                  </a:lnTo>
                  <a:lnTo>
                    <a:pt x="133565" y="122758"/>
                  </a:lnTo>
                  <a:lnTo>
                    <a:pt x="190080" y="186118"/>
                  </a:lnTo>
                  <a:lnTo>
                    <a:pt x="245160" y="250926"/>
                  </a:lnTo>
                  <a:lnTo>
                    <a:pt x="298450" y="317157"/>
                  </a:lnTo>
                  <a:lnTo>
                    <a:pt x="349923" y="384479"/>
                  </a:lnTo>
                  <a:lnTo>
                    <a:pt x="399961" y="453237"/>
                  </a:lnTo>
                  <a:lnTo>
                    <a:pt x="448208" y="523443"/>
                  </a:lnTo>
                  <a:lnTo>
                    <a:pt x="494284" y="594360"/>
                  </a:lnTo>
                  <a:lnTo>
                    <a:pt x="538924" y="666724"/>
                  </a:lnTo>
                  <a:lnTo>
                    <a:pt x="581761" y="740168"/>
                  </a:lnTo>
                  <a:lnTo>
                    <a:pt x="622808" y="814324"/>
                  </a:lnTo>
                  <a:lnTo>
                    <a:pt x="661682" y="889927"/>
                  </a:lnTo>
                  <a:lnTo>
                    <a:pt x="698766" y="966241"/>
                  </a:lnTo>
                  <a:lnTo>
                    <a:pt x="734047" y="1043279"/>
                  </a:lnTo>
                  <a:lnTo>
                    <a:pt x="767168" y="1121397"/>
                  </a:lnTo>
                  <a:lnTo>
                    <a:pt x="798487" y="1200607"/>
                  </a:lnTo>
                  <a:lnTo>
                    <a:pt x="827646" y="1280160"/>
                  </a:lnTo>
                  <a:lnTo>
                    <a:pt x="855002" y="1360449"/>
                  </a:lnTo>
                  <a:lnTo>
                    <a:pt x="880198" y="1441437"/>
                  </a:lnTo>
                  <a:lnTo>
                    <a:pt x="903249" y="1523161"/>
                  </a:lnTo>
                  <a:lnTo>
                    <a:pt x="924483" y="1605241"/>
                  </a:lnTo>
                  <a:lnTo>
                    <a:pt x="943559" y="1687677"/>
                  </a:lnTo>
                  <a:lnTo>
                    <a:pt x="960488" y="1770837"/>
                  </a:lnTo>
                  <a:lnTo>
                    <a:pt x="975245" y="1854365"/>
                  </a:lnTo>
                  <a:lnTo>
                    <a:pt x="988199" y="1938248"/>
                  </a:lnTo>
                  <a:lnTo>
                    <a:pt x="998639" y="2022487"/>
                  </a:lnTo>
                  <a:lnTo>
                    <a:pt x="1007287" y="2106726"/>
                  </a:lnTo>
                  <a:lnTo>
                    <a:pt x="1013764" y="2191321"/>
                  </a:lnTo>
                  <a:lnTo>
                    <a:pt x="1017727" y="2275928"/>
                  </a:lnTo>
                  <a:lnTo>
                    <a:pt x="1019886" y="2360879"/>
                  </a:lnTo>
                  <a:lnTo>
                    <a:pt x="1019886" y="2445486"/>
                  </a:lnTo>
                  <a:lnTo>
                    <a:pt x="1017727" y="2530436"/>
                  </a:lnTo>
                  <a:lnTo>
                    <a:pt x="1013409" y="2615044"/>
                  </a:lnTo>
                  <a:lnTo>
                    <a:pt x="1007287" y="2699639"/>
                  </a:lnTo>
                  <a:lnTo>
                    <a:pt x="998639" y="2783878"/>
                  </a:lnTo>
                  <a:lnTo>
                    <a:pt x="987844" y="2868117"/>
                  </a:lnTo>
                  <a:lnTo>
                    <a:pt x="975245" y="2952000"/>
                  </a:lnTo>
                  <a:lnTo>
                    <a:pt x="960488" y="3035528"/>
                  </a:lnTo>
                  <a:lnTo>
                    <a:pt x="943559" y="3118319"/>
                  </a:lnTo>
                  <a:lnTo>
                    <a:pt x="924483" y="3201123"/>
                  </a:lnTo>
                  <a:lnTo>
                    <a:pt x="903249" y="3283204"/>
                  </a:lnTo>
                  <a:lnTo>
                    <a:pt x="880198" y="3364928"/>
                  </a:lnTo>
                  <a:lnTo>
                    <a:pt x="855002" y="3445929"/>
                  </a:lnTo>
                  <a:lnTo>
                    <a:pt x="827646" y="3526205"/>
                  </a:lnTo>
                  <a:lnTo>
                    <a:pt x="798487" y="3605758"/>
                  </a:lnTo>
                  <a:lnTo>
                    <a:pt x="767168" y="3684600"/>
                  </a:lnTo>
                  <a:lnTo>
                    <a:pt x="734047" y="3762717"/>
                  </a:lnTo>
                  <a:lnTo>
                    <a:pt x="698766" y="3840124"/>
                  </a:lnTo>
                  <a:lnTo>
                    <a:pt x="661682" y="3916438"/>
                  </a:lnTo>
                  <a:lnTo>
                    <a:pt x="622439" y="3991686"/>
                  </a:lnTo>
                  <a:lnTo>
                    <a:pt x="581761" y="4066197"/>
                  </a:lnTo>
                  <a:lnTo>
                    <a:pt x="538924" y="4139641"/>
                  </a:lnTo>
                  <a:lnTo>
                    <a:pt x="494284" y="4211637"/>
                  </a:lnTo>
                  <a:lnTo>
                    <a:pt x="447840" y="4282922"/>
                  </a:lnTo>
                  <a:lnTo>
                    <a:pt x="399605" y="4352759"/>
                  </a:lnTo>
                  <a:lnTo>
                    <a:pt x="349923" y="4421517"/>
                  </a:lnTo>
                  <a:lnTo>
                    <a:pt x="298081" y="4489208"/>
                  </a:lnTo>
                  <a:lnTo>
                    <a:pt x="244805" y="4555083"/>
                  </a:lnTo>
                  <a:lnTo>
                    <a:pt x="190080" y="4619879"/>
                  </a:lnTo>
                  <a:lnTo>
                    <a:pt x="133210" y="4683607"/>
                  </a:lnTo>
                  <a:lnTo>
                    <a:pt x="75247" y="4745520"/>
                  </a:lnTo>
                  <a:lnTo>
                    <a:pt x="15481" y="4805997"/>
                  </a:lnTo>
                  <a:lnTo>
                    <a:pt x="368" y="4791240"/>
                  </a:lnTo>
                  <a:lnTo>
                    <a:pt x="0" y="4790884"/>
                  </a:lnTo>
                  <a:lnTo>
                    <a:pt x="59397" y="4730762"/>
                  </a:lnTo>
                  <a:lnTo>
                    <a:pt x="117005" y="4669205"/>
                  </a:lnTo>
                  <a:lnTo>
                    <a:pt x="173520" y="4606201"/>
                  </a:lnTo>
                  <a:lnTo>
                    <a:pt x="227888" y="4541761"/>
                  </a:lnTo>
                  <a:lnTo>
                    <a:pt x="281165" y="4475886"/>
                  </a:lnTo>
                  <a:lnTo>
                    <a:pt x="332282" y="4408919"/>
                  </a:lnTo>
                  <a:lnTo>
                    <a:pt x="381965" y="4340517"/>
                  </a:lnTo>
                  <a:lnTo>
                    <a:pt x="429844" y="4271048"/>
                  </a:lnTo>
                  <a:lnTo>
                    <a:pt x="475919" y="4200486"/>
                  </a:lnTo>
                  <a:lnTo>
                    <a:pt x="520204" y="4128477"/>
                  </a:lnTo>
                  <a:lnTo>
                    <a:pt x="562686" y="4055757"/>
                  </a:lnTo>
                  <a:lnTo>
                    <a:pt x="603364" y="3981957"/>
                  </a:lnTo>
                  <a:lnTo>
                    <a:pt x="642238" y="3907078"/>
                  </a:lnTo>
                  <a:lnTo>
                    <a:pt x="678967" y="3831120"/>
                  </a:lnTo>
                  <a:lnTo>
                    <a:pt x="713879" y="3754437"/>
                  </a:lnTo>
                  <a:lnTo>
                    <a:pt x="747001" y="3676688"/>
                  </a:lnTo>
                  <a:lnTo>
                    <a:pt x="777963" y="3598202"/>
                  </a:lnTo>
                  <a:lnTo>
                    <a:pt x="807123" y="3519360"/>
                  </a:lnTo>
                  <a:lnTo>
                    <a:pt x="834123" y="3439439"/>
                  </a:lnTo>
                  <a:lnTo>
                    <a:pt x="859320" y="3358807"/>
                  </a:lnTo>
                  <a:lnTo>
                    <a:pt x="882357" y="3277806"/>
                  </a:lnTo>
                  <a:lnTo>
                    <a:pt x="903249" y="3196082"/>
                  </a:lnTo>
                  <a:lnTo>
                    <a:pt x="922324" y="3114001"/>
                  </a:lnTo>
                  <a:lnTo>
                    <a:pt x="939241" y="3031566"/>
                  </a:lnTo>
                  <a:lnTo>
                    <a:pt x="953998" y="2948406"/>
                  </a:lnTo>
                  <a:lnTo>
                    <a:pt x="966609" y="2865247"/>
                  </a:lnTo>
                  <a:lnTo>
                    <a:pt x="977049" y="2781719"/>
                  </a:lnTo>
                  <a:lnTo>
                    <a:pt x="985685" y="2697848"/>
                  </a:lnTo>
                  <a:lnTo>
                    <a:pt x="992162" y="2613609"/>
                  </a:lnTo>
                  <a:lnTo>
                    <a:pt x="996124" y="2529725"/>
                  </a:lnTo>
                  <a:lnTo>
                    <a:pt x="998283" y="2445486"/>
                  </a:lnTo>
                  <a:lnTo>
                    <a:pt x="998283" y="2361247"/>
                  </a:lnTo>
                  <a:lnTo>
                    <a:pt x="996124" y="2277008"/>
                  </a:lnTo>
                  <a:lnTo>
                    <a:pt x="992162" y="2192769"/>
                  </a:lnTo>
                  <a:lnTo>
                    <a:pt x="985685" y="2108885"/>
                  </a:lnTo>
                  <a:lnTo>
                    <a:pt x="977404" y="2025002"/>
                  </a:lnTo>
                  <a:lnTo>
                    <a:pt x="966609" y="1941118"/>
                  </a:lnTo>
                  <a:lnTo>
                    <a:pt x="953998" y="1857959"/>
                  </a:lnTo>
                  <a:lnTo>
                    <a:pt x="939241" y="1775167"/>
                  </a:lnTo>
                  <a:lnTo>
                    <a:pt x="922324" y="1692363"/>
                  </a:lnTo>
                  <a:lnTo>
                    <a:pt x="903604" y="1610283"/>
                  </a:lnTo>
                  <a:lnTo>
                    <a:pt x="882357" y="1528559"/>
                  </a:lnTo>
                  <a:lnTo>
                    <a:pt x="859320" y="1447558"/>
                  </a:lnTo>
                  <a:lnTo>
                    <a:pt x="834478" y="1367282"/>
                  </a:lnTo>
                  <a:lnTo>
                    <a:pt x="807478" y="1287360"/>
                  </a:lnTo>
                  <a:lnTo>
                    <a:pt x="778319" y="1208163"/>
                  </a:lnTo>
                  <a:lnTo>
                    <a:pt x="747369" y="1129677"/>
                  </a:lnTo>
                  <a:lnTo>
                    <a:pt x="714248" y="1052283"/>
                  </a:lnTo>
                  <a:lnTo>
                    <a:pt x="679323" y="975245"/>
                  </a:lnTo>
                  <a:lnTo>
                    <a:pt x="642238" y="899642"/>
                  </a:lnTo>
                  <a:lnTo>
                    <a:pt x="603719" y="824763"/>
                  </a:lnTo>
                  <a:lnTo>
                    <a:pt x="563041" y="750608"/>
                  </a:lnTo>
                  <a:lnTo>
                    <a:pt x="520560" y="677887"/>
                  </a:lnTo>
                  <a:lnTo>
                    <a:pt x="476288" y="605878"/>
                  </a:lnTo>
                  <a:lnTo>
                    <a:pt x="430199" y="535317"/>
                  </a:lnTo>
                  <a:lnTo>
                    <a:pt x="382320" y="465848"/>
                  </a:lnTo>
                  <a:lnTo>
                    <a:pt x="332638" y="397446"/>
                  </a:lnTo>
                  <a:lnTo>
                    <a:pt x="281165" y="330479"/>
                  </a:lnTo>
                  <a:lnTo>
                    <a:pt x="228244" y="264604"/>
                  </a:lnTo>
                  <a:lnTo>
                    <a:pt x="173888" y="200164"/>
                  </a:lnTo>
                  <a:lnTo>
                    <a:pt x="117360" y="137160"/>
                  </a:lnTo>
                  <a:lnTo>
                    <a:pt x="59766" y="75603"/>
                  </a:lnTo>
                  <a:lnTo>
                    <a:pt x="368" y="15481"/>
                  </a:lnTo>
                  <a:lnTo>
                    <a:pt x="15849" y="0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43276" y="1213916"/>
              <a:ext cx="1020444" cy="4806315"/>
            </a:xfrm>
            <a:custGeom>
              <a:avLst/>
              <a:gdLst/>
              <a:ahLst/>
              <a:cxnLst/>
              <a:rect l="l" t="t" r="r" b="b"/>
              <a:pathLst>
                <a:path w="1020445" h="4806315">
                  <a:moveTo>
                    <a:pt x="15849" y="0"/>
                  </a:moveTo>
                  <a:lnTo>
                    <a:pt x="75247" y="60845"/>
                  </a:lnTo>
                  <a:lnTo>
                    <a:pt x="133565" y="122758"/>
                  </a:lnTo>
                  <a:lnTo>
                    <a:pt x="190080" y="186118"/>
                  </a:lnTo>
                  <a:lnTo>
                    <a:pt x="245160" y="250926"/>
                  </a:lnTo>
                  <a:lnTo>
                    <a:pt x="298450" y="317157"/>
                  </a:lnTo>
                  <a:lnTo>
                    <a:pt x="349923" y="384479"/>
                  </a:lnTo>
                  <a:lnTo>
                    <a:pt x="399961" y="453237"/>
                  </a:lnTo>
                  <a:lnTo>
                    <a:pt x="448208" y="523443"/>
                  </a:lnTo>
                  <a:lnTo>
                    <a:pt x="494284" y="594360"/>
                  </a:lnTo>
                  <a:lnTo>
                    <a:pt x="538924" y="666724"/>
                  </a:lnTo>
                  <a:lnTo>
                    <a:pt x="581761" y="740168"/>
                  </a:lnTo>
                  <a:lnTo>
                    <a:pt x="622808" y="814324"/>
                  </a:lnTo>
                  <a:lnTo>
                    <a:pt x="661682" y="889927"/>
                  </a:lnTo>
                  <a:lnTo>
                    <a:pt x="698766" y="966241"/>
                  </a:lnTo>
                  <a:lnTo>
                    <a:pt x="734047" y="1043279"/>
                  </a:lnTo>
                  <a:lnTo>
                    <a:pt x="767168" y="1121397"/>
                  </a:lnTo>
                  <a:lnTo>
                    <a:pt x="798487" y="1200607"/>
                  </a:lnTo>
                  <a:lnTo>
                    <a:pt x="827646" y="1280160"/>
                  </a:lnTo>
                  <a:lnTo>
                    <a:pt x="855002" y="1360449"/>
                  </a:lnTo>
                  <a:lnTo>
                    <a:pt x="880198" y="1441437"/>
                  </a:lnTo>
                  <a:lnTo>
                    <a:pt x="903249" y="1523161"/>
                  </a:lnTo>
                  <a:lnTo>
                    <a:pt x="924483" y="1605241"/>
                  </a:lnTo>
                  <a:lnTo>
                    <a:pt x="943559" y="1687677"/>
                  </a:lnTo>
                  <a:lnTo>
                    <a:pt x="960488" y="1770837"/>
                  </a:lnTo>
                  <a:lnTo>
                    <a:pt x="975245" y="1854365"/>
                  </a:lnTo>
                  <a:lnTo>
                    <a:pt x="988199" y="1938248"/>
                  </a:lnTo>
                  <a:lnTo>
                    <a:pt x="998639" y="2022487"/>
                  </a:lnTo>
                  <a:lnTo>
                    <a:pt x="1007287" y="2106726"/>
                  </a:lnTo>
                  <a:lnTo>
                    <a:pt x="1013764" y="2191321"/>
                  </a:lnTo>
                  <a:lnTo>
                    <a:pt x="1017727" y="2275928"/>
                  </a:lnTo>
                  <a:lnTo>
                    <a:pt x="1019886" y="2360879"/>
                  </a:lnTo>
                  <a:lnTo>
                    <a:pt x="1019886" y="2445486"/>
                  </a:lnTo>
                  <a:lnTo>
                    <a:pt x="1017727" y="2530436"/>
                  </a:lnTo>
                  <a:lnTo>
                    <a:pt x="1013409" y="2615044"/>
                  </a:lnTo>
                  <a:lnTo>
                    <a:pt x="1007287" y="2699639"/>
                  </a:lnTo>
                  <a:lnTo>
                    <a:pt x="998639" y="2783878"/>
                  </a:lnTo>
                  <a:lnTo>
                    <a:pt x="987844" y="2868117"/>
                  </a:lnTo>
                  <a:lnTo>
                    <a:pt x="975245" y="2952000"/>
                  </a:lnTo>
                  <a:lnTo>
                    <a:pt x="960488" y="3035528"/>
                  </a:lnTo>
                  <a:lnTo>
                    <a:pt x="943559" y="3118319"/>
                  </a:lnTo>
                  <a:lnTo>
                    <a:pt x="924483" y="3201123"/>
                  </a:lnTo>
                  <a:lnTo>
                    <a:pt x="903249" y="3283204"/>
                  </a:lnTo>
                  <a:lnTo>
                    <a:pt x="880198" y="3364928"/>
                  </a:lnTo>
                  <a:lnTo>
                    <a:pt x="855002" y="3445929"/>
                  </a:lnTo>
                  <a:lnTo>
                    <a:pt x="827646" y="3526205"/>
                  </a:lnTo>
                  <a:lnTo>
                    <a:pt x="798487" y="3605758"/>
                  </a:lnTo>
                  <a:lnTo>
                    <a:pt x="767168" y="3684600"/>
                  </a:lnTo>
                  <a:lnTo>
                    <a:pt x="734047" y="3762717"/>
                  </a:lnTo>
                  <a:lnTo>
                    <a:pt x="698766" y="3840124"/>
                  </a:lnTo>
                  <a:lnTo>
                    <a:pt x="661682" y="3916438"/>
                  </a:lnTo>
                  <a:lnTo>
                    <a:pt x="622439" y="3991686"/>
                  </a:lnTo>
                  <a:lnTo>
                    <a:pt x="581761" y="4066197"/>
                  </a:lnTo>
                  <a:lnTo>
                    <a:pt x="538924" y="4139641"/>
                  </a:lnTo>
                  <a:lnTo>
                    <a:pt x="494284" y="4211637"/>
                  </a:lnTo>
                  <a:lnTo>
                    <a:pt x="447840" y="4282922"/>
                  </a:lnTo>
                  <a:lnTo>
                    <a:pt x="399605" y="4352759"/>
                  </a:lnTo>
                  <a:lnTo>
                    <a:pt x="349923" y="4421517"/>
                  </a:lnTo>
                  <a:lnTo>
                    <a:pt x="298081" y="4489208"/>
                  </a:lnTo>
                  <a:lnTo>
                    <a:pt x="244805" y="4555083"/>
                  </a:lnTo>
                  <a:lnTo>
                    <a:pt x="190080" y="4619879"/>
                  </a:lnTo>
                  <a:lnTo>
                    <a:pt x="133210" y="4683607"/>
                  </a:lnTo>
                  <a:lnTo>
                    <a:pt x="75247" y="4745520"/>
                  </a:lnTo>
                  <a:lnTo>
                    <a:pt x="15481" y="4805997"/>
                  </a:lnTo>
                  <a:lnTo>
                    <a:pt x="368" y="4791240"/>
                  </a:lnTo>
                  <a:lnTo>
                    <a:pt x="0" y="4790884"/>
                  </a:lnTo>
                  <a:lnTo>
                    <a:pt x="59397" y="4730762"/>
                  </a:lnTo>
                  <a:lnTo>
                    <a:pt x="117005" y="4669205"/>
                  </a:lnTo>
                  <a:lnTo>
                    <a:pt x="173520" y="4606201"/>
                  </a:lnTo>
                  <a:lnTo>
                    <a:pt x="227888" y="4541761"/>
                  </a:lnTo>
                  <a:lnTo>
                    <a:pt x="281165" y="4475886"/>
                  </a:lnTo>
                  <a:lnTo>
                    <a:pt x="332282" y="4408919"/>
                  </a:lnTo>
                  <a:lnTo>
                    <a:pt x="381965" y="4340517"/>
                  </a:lnTo>
                  <a:lnTo>
                    <a:pt x="429844" y="4271048"/>
                  </a:lnTo>
                  <a:lnTo>
                    <a:pt x="475919" y="4200486"/>
                  </a:lnTo>
                  <a:lnTo>
                    <a:pt x="520204" y="4128477"/>
                  </a:lnTo>
                  <a:lnTo>
                    <a:pt x="562686" y="4055757"/>
                  </a:lnTo>
                  <a:lnTo>
                    <a:pt x="603364" y="3981957"/>
                  </a:lnTo>
                  <a:lnTo>
                    <a:pt x="642238" y="3907078"/>
                  </a:lnTo>
                  <a:lnTo>
                    <a:pt x="678967" y="3831120"/>
                  </a:lnTo>
                  <a:lnTo>
                    <a:pt x="713879" y="3754437"/>
                  </a:lnTo>
                  <a:lnTo>
                    <a:pt x="747001" y="3676688"/>
                  </a:lnTo>
                  <a:lnTo>
                    <a:pt x="777963" y="3598202"/>
                  </a:lnTo>
                  <a:lnTo>
                    <a:pt x="807123" y="3519360"/>
                  </a:lnTo>
                  <a:lnTo>
                    <a:pt x="834123" y="3439439"/>
                  </a:lnTo>
                  <a:lnTo>
                    <a:pt x="859320" y="3358807"/>
                  </a:lnTo>
                  <a:lnTo>
                    <a:pt x="882357" y="3277806"/>
                  </a:lnTo>
                  <a:lnTo>
                    <a:pt x="903249" y="3196082"/>
                  </a:lnTo>
                  <a:lnTo>
                    <a:pt x="922324" y="3114001"/>
                  </a:lnTo>
                  <a:lnTo>
                    <a:pt x="939241" y="3031566"/>
                  </a:lnTo>
                  <a:lnTo>
                    <a:pt x="953998" y="2948406"/>
                  </a:lnTo>
                  <a:lnTo>
                    <a:pt x="966609" y="2865247"/>
                  </a:lnTo>
                  <a:lnTo>
                    <a:pt x="977049" y="2781719"/>
                  </a:lnTo>
                  <a:lnTo>
                    <a:pt x="985685" y="2697848"/>
                  </a:lnTo>
                  <a:lnTo>
                    <a:pt x="992162" y="2613609"/>
                  </a:lnTo>
                  <a:lnTo>
                    <a:pt x="996124" y="2529725"/>
                  </a:lnTo>
                  <a:lnTo>
                    <a:pt x="998283" y="2445486"/>
                  </a:lnTo>
                  <a:lnTo>
                    <a:pt x="998283" y="2361247"/>
                  </a:lnTo>
                  <a:lnTo>
                    <a:pt x="996124" y="2277008"/>
                  </a:lnTo>
                  <a:lnTo>
                    <a:pt x="992162" y="2192769"/>
                  </a:lnTo>
                  <a:lnTo>
                    <a:pt x="985685" y="2108885"/>
                  </a:lnTo>
                  <a:lnTo>
                    <a:pt x="977404" y="2025002"/>
                  </a:lnTo>
                  <a:lnTo>
                    <a:pt x="966609" y="1941118"/>
                  </a:lnTo>
                  <a:lnTo>
                    <a:pt x="953998" y="1857959"/>
                  </a:lnTo>
                  <a:lnTo>
                    <a:pt x="939241" y="1775167"/>
                  </a:lnTo>
                  <a:lnTo>
                    <a:pt x="922324" y="1692363"/>
                  </a:lnTo>
                  <a:lnTo>
                    <a:pt x="903604" y="1610283"/>
                  </a:lnTo>
                  <a:lnTo>
                    <a:pt x="882357" y="1528559"/>
                  </a:lnTo>
                  <a:lnTo>
                    <a:pt x="859320" y="1447558"/>
                  </a:lnTo>
                  <a:lnTo>
                    <a:pt x="834478" y="1367282"/>
                  </a:lnTo>
                  <a:lnTo>
                    <a:pt x="807478" y="1287360"/>
                  </a:lnTo>
                  <a:lnTo>
                    <a:pt x="778319" y="1208163"/>
                  </a:lnTo>
                  <a:lnTo>
                    <a:pt x="747369" y="1129677"/>
                  </a:lnTo>
                  <a:lnTo>
                    <a:pt x="714248" y="1052283"/>
                  </a:lnTo>
                  <a:lnTo>
                    <a:pt x="679323" y="975245"/>
                  </a:lnTo>
                  <a:lnTo>
                    <a:pt x="642238" y="899642"/>
                  </a:lnTo>
                  <a:lnTo>
                    <a:pt x="603719" y="824763"/>
                  </a:lnTo>
                  <a:lnTo>
                    <a:pt x="563041" y="750608"/>
                  </a:lnTo>
                  <a:lnTo>
                    <a:pt x="520560" y="677887"/>
                  </a:lnTo>
                  <a:lnTo>
                    <a:pt x="476288" y="605878"/>
                  </a:lnTo>
                  <a:lnTo>
                    <a:pt x="430199" y="535317"/>
                  </a:lnTo>
                  <a:lnTo>
                    <a:pt x="382320" y="465848"/>
                  </a:lnTo>
                  <a:lnTo>
                    <a:pt x="332638" y="397446"/>
                  </a:lnTo>
                  <a:lnTo>
                    <a:pt x="281165" y="330479"/>
                  </a:lnTo>
                  <a:lnTo>
                    <a:pt x="228244" y="264604"/>
                  </a:lnTo>
                  <a:lnTo>
                    <a:pt x="173888" y="200164"/>
                  </a:lnTo>
                  <a:lnTo>
                    <a:pt x="117360" y="137160"/>
                  </a:lnTo>
                  <a:lnTo>
                    <a:pt x="59766" y="75603"/>
                  </a:lnTo>
                  <a:lnTo>
                    <a:pt x="368" y="15481"/>
                  </a:lnTo>
                  <a:lnTo>
                    <a:pt x="15849" y="0"/>
                  </a:lnTo>
                  <a:close/>
                </a:path>
              </a:pathLst>
            </a:custGeom>
            <a:ln w="15839">
              <a:solidFill>
                <a:srgbClr val="43B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43B9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407"/>
                  </a:lnTo>
                  <a:lnTo>
                    <a:pt x="40678" y="220319"/>
                  </a:lnTo>
                  <a:lnTo>
                    <a:pt x="24841" y="257047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30"/>
                  </a:lnTo>
                  <a:lnTo>
                    <a:pt x="8636" y="475208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47"/>
                  </a:lnTo>
                  <a:lnTo>
                    <a:pt x="234721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70"/>
                  </a:lnTo>
                  <a:lnTo>
                    <a:pt x="497878" y="773290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3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90"/>
                  </a:lnTo>
                  <a:lnTo>
                    <a:pt x="764641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28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49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30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8" y="87490"/>
                  </a:lnTo>
                  <a:lnTo>
                    <a:pt x="610920" y="63360"/>
                  </a:lnTo>
                  <a:lnTo>
                    <a:pt x="574916" y="42849"/>
                  </a:lnTo>
                  <a:lnTo>
                    <a:pt x="537121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69"/>
                  </a:lnTo>
                  <a:lnTo>
                    <a:pt x="153720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70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807"/>
                  </a:lnTo>
                  <a:lnTo>
                    <a:pt x="756716" y="552970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8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67"/>
                  </a:lnTo>
                  <a:lnTo>
                    <a:pt x="197993" y="734047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208"/>
                  </a:lnTo>
                  <a:lnTo>
                    <a:pt x="2159" y="434530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23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407"/>
                  </a:lnTo>
                  <a:lnTo>
                    <a:pt x="40678" y="220319"/>
                  </a:lnTo>
                  <a:lnTo>
                    <a:pt x="24841" y="257047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30"/>
                  </a:lnTo>
                  <a:lnTo>
                    <a:pt x="8636" y="475208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47"/>
                  </a:lnTo>
                  <a:lnTo>
                    <a:pt x="234721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70"/>
                  </a:lnTo>
                  <a:lnTo>
                    <a:pt x="497878" y="773290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3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90"/>
                  </a:lnTo>
                  <a:lnTo>
                    <a:pt x="764641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28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49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30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8" y="87490"/>
                  </a:lnTo>
                  <a:lnTo>
                    <a:pt x="610920" y="63360"/>
                  </a:lnTo>
                  <a:lnTo>
                    <a:pt x="574916" y="42849"/>
                  </a:lnTo>
                  <a:lnTo>
                    <a:pt x="537121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43B9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69"/>
                  </a:lnTo>
                  <a:lnTo>
                    <a:pt x="153720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70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807"/>
                  </a:lnTo>
                  <a:lnTo>
                    <a:pt x="756716" y="552970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8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67"/>
                  </a:lnTo>
                  <a:lnTo>
                    <a:pt x="197993" y="734047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208"/>
                  </a:lnTo>
                  <a:lnTo>
                    <a:pt x="2159" y="434530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23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42A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89577" y="2437091"/>
            <a:ext cx="45662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b="1" i="1" spc="-1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Thermoluminescence</a:t>
            </a:r>
            <a:r>
              <a:rPr lang="en-US" sz="2600" b="1" i="1" spc="-1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Dosimetry</a:t>
            </a:r>
            <a:endParaRPr sz="2600" dirty="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93948" y="2266861"/>
            <a:ext cx="5535295" cy="1673860"/>
            <a:chOff x="3293948" y="2266861"/>
            <a:chExt cx="5535295" cy="1673860"/>
          </a:xfrm>
        </p:grpSpPr>
        <p:sp>
          <p:nvSpPr>
            <p:cNvPr id="28" name="object 28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35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195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3" y="413639"/>
                  </a:lnTo>
                  <a:lnTo>
                    <a:pt x="790917" y="393115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36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37"/>
                  </a:lnTo>
                  <a:lnTo>
                    <a:pt x="537108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56"/>
                  </a:lnTo>
                  <a:lnTo>
                    <a:pt x="153708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195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35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195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3" y="413639"/>
                  </a:lnTo>
                  <a:lnTo>
                    <a:pt x="790917" y="393115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36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37"/>
                  </a:lnTo>
                  <a:lnTo>
                    <a:pt x="537108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42A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56"/>
                  </a:lnTo>
                  <a:lnTo>
                    <a:pt x="153708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195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617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363582" y="3328761"/>
            <a:ext cx="446641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i="1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Lithium </a:t>
            </a:r>
            <a:r>
              <a:rPr lang="en-US" sz="3600" b="1" i="1" spc="-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metasilicate</a:t>
            </a:r>
            <a:endParaRPr lang="en-US" sz="3600" dirty="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430041" y="3207931"/>
            <a:ext cx="5398770" cy="1677035"/>
            <a:chOff x="3430041" y="3207931"/>
            <a:chExt cx="5398770" cy="1677035"/>
          </a:xfrm>
        </p:grpSpPr>
        <p:sp>
          <p:nvSpPr>
            <p:cNvPr id="42" name="object 42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43" y="0"/>
                  </a:moveTo>
                  <a:lnTo>
                    <a:pt x="355688" y="2158"/>
                  </a:lnTo>
                  <a:lnTo>
                    <a:pt x="316077" y="8267"/>
                  </a:lnTo>
                  <a:lnTo>
                    <a:pt x="277202" y="17995"/>
                  </a:lnTo>
                  <a:lnTo>
                    <a:pt x="239763" y="32029"/>
                  </a:lnTo>
                  <a:lnTo>
                    <a:pt x="203758" y="49669"/>
                  </a:lnTo>
                  <a:lnTo>
                    <a:pt x="169557" y="70548"/>
                  </a:lnTo>
                  <a:lnTo>
                    <a:pt x="137883" y="95034"/>
                  </a:lnTo>
                  <a:lnTo>
                    <a:pt x="109080" y="122389"/>
                  </a:lnTo>
                  <a:lnTo>
                    <a:pt x="82803" y="152628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66" y="294830"/>
                  </a:lnTo>
                  <a:lnTo>
                    <a:pt x="5041" y="334073"/>
                  </a:lnTo>
                  <a:lnTo>
                    <a:pt x="723" y="373672"/>
                  </a:lnTo>
                  <a:lnTo>
                    <a:pt x="368" y="393471"/>
                  </a:lnTo>
                  <a:lnTo>
                    <a:pt x="0" y="393471"/>
                  </a:lnTo>
                  <a:lnTo>
                    <a:pt x="2159" y="434517"/>
                  </a:lnTo>
                  <a:lnTo>
                    <a:pt x="8648" y="475195"/>
                  </a:lnTo>
                  <a:lnTo>
                    <a:pt x="19443" y="515150"/>
                  </a:lnTo>
                  <a:lnTo>
                    <a:pt x="34201" y="553313"/>
                  </a:lnTo>
                  <a:lnTo>
                    <a:pt x="53289" y="590029"/>
                  </a:lnTo>
                  <a:lnTo>
                    <a:pt x="75603" y="624598"/>
                  </a:lnTo>
                  <a:lnTo>
                    <a:pt x="101879" y="656628"/>
                  </a:lnTo>
                  <a:lnTo>
                    <a:pt x="131038" y="685799"/>
                  </a:lnTo>
                  <a:lnTo>
                    <a:pt x="163080" y="711352"/>
                  </a:lnTo>
                  <a:lnTo>
                    <a:pt x="198005" y="734034"/>
                  </a:lnTo>
                  <a:lnTo>
                    <a:pt x="234721" y="752754"/>
                  </a:lnTo>
                  <a:lnTo>
                    <a:pt x="273608" y="767511"/>
                  </a:lnTo>
                  <a:lnTo>
                    <a:pt x="313563" y="777951"/>
                  </a:lnTo>
                  <a:lnTo>
                    <a:pt x="354241" y="784428"/>
                  </a:lnTo>
                  <a:lnTo>
                    <a:pt x="395643" y="786599"/>
                  </a:lnTo>
                  <a:lnTo>
                    <a:pt x="416166" y="785876"/>
                  </a:lnTo>
                  <a:lnTo>
                    <a:pt x="457568" y="781557"/>
                  </a:lnTo>
                  <a:lnTo>
                    <a:pt x="497878" y="773277"/>
                  </a:lnTo>
                  <a:lnTo>
                    <a:pt x="537489" y="760310"/>
                  </a:lnTo>
                  <a:lnTo>
                    <a:pt x="575284" y="743750"/>
                  </a:lnTo>
                  <a:lnTo>
                    <a:pt x="610920" y="722871"/>
                  </a:lnTo>
                  <a:lnTo>
                    <a:pt x="644398" y="698753"/>
                  </a:lnTo>
                  <a:lnTo>
                    <a:pt x="675005" y="671398"/>
                  </a:lnTo>
                  <a:lnTo>
                    <a:pt x="702729" y="640791"/>
                  </a:lnTo>
                  <a:lnTo>
                    <a:pt x="727201" y="607313"/>
                  </a:lnTo>
                  <a:lnTo>
                    <a:pt x="747725" y="571677"/>
                  </a:lnTo>
                  <a:lnTo>
                    <a:pt x="764641" y="533869"/>
                  </a:lnTo>
                  <a:lnTo>
                    <a:pt x="777608" y="494995"/>
                  </a:lnTo>
                  <a:lnTo>
                    <a:pt x="785888" y="454672"/>
                  </a:lnTo>
                  <a:lnTo>
                    <a:pt x="790206" y="413638"/>
                  </a:lnTo>
                  <a:lnTo>
                    <a:pt x="790917" y="393115"/>
                  </a:lnTo>
                  <a:lnTo>
                    <a:pt x="790206" y="372592"/>
                  </a:lnTo>
                  <a:lnTo>
                    <a:pt x="785888" y="331558"/>
                  </a:lnTo>
                  <a:lnTo>
                    <a:pt x="777239" y="291236"/>
                  </a:lnTo>
                  <a:lnTo>
                    <a:pt x="764641" y="252349"/>
                  </a:lnTo>
                  <a:lnTo>
                    <a:pt x="747725" y="214553"/>
                  </a:lnTo>
                  <a:lnTo>
                    <a:pt x="727201" y="178917"/>
                  </a:lnTo>
                  <a:lnTo>
                    <a:pt x="702729" y="145795"/>
                  </a:lnTo>
                  <a:lnTo>
                    <a:pt x="675005" y="115188"/>
                  </a:lnTo>
                  <a:lnTo>
                    <a:pt x="644398" y="87477"/>
                  </a:lnTo>
                  <a:lnTo>
                    <a:pt x="610920" y="63347"/>
                  </a:lnTo>
                  <a:lnTo>
                    <a:pt x="574928" y="42837"/>
                  </a:lnTo>
                  <a:lnTo>
                    <a:pt x="537121" y="26276"/>
                  </a:lnTo>
                  <a:lnTo>
                    <a:pt x="497878" y="13309"/>
                  </a:lnTo>
                  <a:lnTo>
                    <a:pt x="457568" y="4673"/>
                  </a:lnTo>
                  <a:lnTo>
                    <a:pt x="416166" y="355"/>
                  </a:lnTo>
                  <a:lnTo>
                    <a:pt x="3956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68" y="393471"/>
                  </a:moveTo>
                  <a:lnTo>
                    <a:pt x="723" y="373672"/>
                  </a:lnTo>
                  <a:lnTo>
                    <a:pt x="2527" y="353872"/>
                  </a:lnTo>
                  <a:lnTo>
                    <a:pt x="8280" y="314274"/>
                  </a:lnTo>
                  <a:lnTo>
                    <a:pt x="18364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29" y="168833"/>
                  </a:lnTo>
                  <a:lnTo>
                    <a:pt x="95402" y="137159"/>
                  </a:lnTo>
                  <a:lnTo>
                    <a:pt x="123126" y="108356"/>
                  </a:lnTo>
                  <a:lnTo>
                    <a:pt x="153720" y="82435"/>
                  </a:lnTo>
                  <a:lnTo>
                    <a:pt x="186486" y="59753"/>
                  </a:lnTo>
                  <a:lnTo>
                    <a:pt x="221399" y="40309"/>
                  </a:lnTo>
                  <a:lnTo>
                    <a:pt x="258127" y="24472"/>
                  </a:lnTo>
                  <a:lnTo>
                    <a:pt x="296646" y="12598"/>
                  </a:lnTo>
                  <a:lnTo>
                    <a:pt x="335889" y="4673"/>
                  </a:lnTo>
                  <a:lnTo>
                    <a:pt x="375488" y="355"/>
                  </a:lnTo>
                  <a:lnTo>
                    <a:pt x="395643" y="0"/>
                  </a:lnTo>
                  <a:lnTo>
                    <a:pt x="437045" y="2158"/>
                  </a:lnTo>
                  <a:lnTo>
                    <a:pt x="477723" y="8636"/>
                  </a:lnTo>
                  <a:lnTo>
                    <a:pt x="517677" y="19075"/>
                  </a:lnTo>
                  <a:lnTo>
                    <a:pt x="556209" y="33832"/>
                  </a:lnTo>
                  <a:lnTo>
                    <a:pt x="593280" y="52552"/>
                  </a:lnTo>
                  <a:lnTo>
                    <a:pt x="627849" y="75234"/>
                  </a:lnTo>
                  <a:lnTo>
                    <a:pt x="659879" y="100799"/>
                  </a:lnTo>
                  <a:lnTo>
                    <a:pt x="689406" y="129959"/>
                  </a:lnTo>
                  <a:lnTo>
                    <a:pt x="715327" y="161988"/>
                  </a:lnTo>
                  <a:lnTo>
                    <a:pt x="738009" y="196557"/>
                  </a:lnTo>
                  <a:lnTo>
                    <a:pt x="756729" y="233273"/>
                  </a:lnTo>
                  <a:lnTo>
                    <a:pt x="771486" y="271437"/>
                  </a:lnTo>
                  <a:lnTo>
                    <a:pt x="782281" y="311391"/>
                  </a:lnTo>
                  <a:lnTo>
                    <a:pt x="788758" y="352069"/>
                  </a:lnTo>
                  <a:lnTo>
                    <a:pt x="790917" y="393115"/>
                  </a:lnTo>
                  <a:lnTo>
                    <a:pt x="788758" y="434149"/>
                  </a:lnTo>
                  <a:lnTo>
                    <a:pt x="782281" y="474827"/>
                  </a:lnTo>
                  <a:lnTo>
                    <a:pt x="771486" y="514794"/>
                  </a:lnTo>
                  <a:lnTo>
                    <a:pt x="756729" y="552957"/>
                  </a:lnTo>
                  <a:lnTo>
                    <a:pt x="738009" y="589673"/>
                  </a:lnTo>
                  <a:lnTo>
                    <a:pt x="715327" y="624230"/>
                  </a:lnTo>
                  <a:lnTo>
                    <a:pt x="689406" y="656272"/>
                  </a:lnTo>
                  <a:lnTo>
                    <a:pt x="660247" y="685431"/>
                  </a:lnTo>
                  <a:lnTo>
                    <a:pt x="627849" y="711352"/>
                  </a:lnTo>
                  <a:lnTo>
                    <a:pt x="593280" y="733678"/>
                  </a:lnTo>
                  <a:lnTo>
                    <a:pt x="556564" y="752398"/>
                  </a:lnTo>
                  <a:lnTo>
                    <a:pt x="517677" y="767156"/>
                  </a:lnTo>
                  <a:lnTo>
                    <a:pt x="477723" y="777951"/>
                  </a:lnTo>
                  <a:lnTo>
                    <a:pt x="437045" y="784428"/>
                  </a:lnTo>
                  <a:lnTo>
                    <a:pt x="395643" y="786599"/>
                  </a:lnTo>
                  <a:lnTo>
                    <a:pt x="354241" y="784428"/>
                  </a:lnTo>
                  <a:lnTo>
                    <a:pt x="313563" y="777951"/>
                  </a:lnTo>
                  <a:lnTo>
                    <a:pt x="273608" y="767511"/>
                  </a:lnTo>
                  <a:lnTo>
                    <a:pt x="234721" y="752754"/>
                  </a:lnTo>
                  <a:lnTo>
                    <a:pt x="198005" y="734034"/>
                  </a:lnTo>
                  <a:lnTo>
                    <a:pt x="163080" y="711352"/>
                  </a:lnTo>
                  <a:lnTo>
                    <a:pt x="131038" y="685799"/>
                  </a:lnTo>
                  <a:lnTo>
                    <a:pt x="101879" y="656628"/>
                  </a:lnTo>
                  <a:lnTo>
                    <a:pt x="75603" y="624598"/>
                  </a:lnTo>
                  <a:lnTo>
                    <a:pt x="53289" y="590029"/>
                  </a:lnTo>
                  <a:lnTo>
                    <a:pt x="34201" y="553313"/>
                  </a:lnTo>
                  <a:lnTo>
                    <a:pt x="19443" y="515150"/>
                  </a:lnTo>
                  <a:lnTo>
                    <a:pt x="8648" y="475195"/>
                  </a:lnTo>
                  <a:lnTo>
                    <a:pt x="2159" y="434517"/>
                  </a:lnTo>
                  <a:lnTo>
                    <a:pt x="0" y="393471"/>
                  </a:lnTo>
                  <a:lnTo>
                    <a:pt x="368" y="393471"/>
                  </a:lnTo>
                  <a:close/>
                </a:path>
              </a:pathLst>
            </a:custGeom>
            <a:ln w="31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43" y="0"/>
                  </a:moveTo>
                  <a:lnTo>
                    <a:pt x="355688" y="2158"/>
                  </a:lnTo>
                  <a:lnTo>
                    <a:pt x="316077" y="8267"/>
                  </a:lnTo>
                  <a:lnTo>
                    <a:pt x="277202" y="17995"/>
                  </a:lnTo>
                  <a:lnTo>
                    <a:pt x="239763" y="32029"/>
                  </a:lnTo>
                  <a:lnTo>
                    <a:pt x="203758" y="49669"/>
                  </a:lnTo>
                  <a:lnTo>
                    <a:pt x="169557" y="70548"/>
                  </a:lnTo>
                  <a:lnTo>
                    <a:pt x="137883" y="95034"/>
                  </a:lnTo>
                  <a:lnTo>
                    <a:pt x="109080" y="122389"/>
                  </a:lnTo>
                  <a:lnTo>
                    <a:pt x="82803" y="152628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66" y="294830"/>
                  </a:lnTo>
                  <a:lnTo>
                    <a:pt x="5041" y="334073"/>
                  </a:lnTo>
                  <a:lnTo>
                    <a:pt x="723" y="373672"/>
                  </a:lnTo>
                  <a:lnTo>
                    <a:pt x="368" y="393471"/>
                  </a:lnTo>
                  <a:lnTo>
                    <a:pt x="0" y="393471"/>
                  </a:lnTo>
                  <a:lnTo>
                    <a:pt x="2159" y="434517"/>
                  </a:lnTo>
                  <a:lnTo>
                    <a:pt x="8648" y="475195"/>
                  </a:lnTo>
                  <a:lnTo>
                    <a:pt x="19443" y="515150"/>
                  </a:lnTo>
                  <a:lnTo>
                    <a:pt x="34201" y="553313"/>
                  </a:lnTo>
                  <a:lnTo>
                    <a:pt x="53289" y="590029"/>
                  </a:lnTo>
                  <a:lnTo>
                    <a:pt x="75603" y="624598"/>
                  </a:lnTo>
                  <a:lnTo>
                    <a:pt x="101879" y="656628"/>
                  </a:lnTo>
                  <a:lnTo>
                    <a:pt x="131038" y="685799"/>
                  </a:lnTo>
                  <a:lnTo>
                    <a:pt x="163080" y="711352"/>
                  </a:lnTo>
                  <a:lnTo>
                    <a:pt x="198005" y="734034"/>
                  </a:lnTo>
                  <a:lnTo>
                    <a:pt x="234721" y="752754"/>
                  </a:lnTo>
                  <a:lnTo>
                    <a:pt x="273608" y="767511"/>
                  </a:lnTo>
                  <a:lnTo>
                    <a:pt x="313563" y="777951"/>
                  </a:lnTo>
                  <a:lnTo>
                    <a:pt x="354241" y="784428"/>
                  </a:lnTo>
                  <a:lnTo>
                    <a:pt x="395643" y="786599"/>
                  </a:lnTo>
                  <a:lnTo>
                    <a:pt x="416166" y="785876"/>
                  </a:lnTo>
                  <a:lnTo>
                    <a:pt x="457568" y="781557"/>
                  </a:lnTo>
                  <a:lnTo>
                    <a:pt x="497878" y="773277"/>
                  </a:lnTo>
                  <a:lnTo>
                    <a:pt x="537489" y="760310"/>
                  </a:lnTo>
                  <a:lnTo>
                    <a:pt x="575284" y="743750"/>
                  </a:lnTo>
                  <a:lnTo>
                    <a:pt x="610920" y="722871"/>
                  </a:lnTo>
                  <a:lnTo>
                    <a:pt x="644398" y="698753"/>
                  </a:lnTo>
                  <a:lnTo>
                    <a:pt x="675005" y="671398"/>
                  </a:lnTo>
                  <a:lnTo>
                    <a:pt x="702729" y="640791"/>
                  </a:lnTo>
                  <a:lnTo>
                    <a:pt x="727201" y="607313"/>
                  </a:lnTo>
                  <a:lnTo>
                    <a:pt x="747725" y="571677"/>
                  </a:lnTo>
                  <a:lnTo>
                    <a:pt x="764641" y="533869"/>
                  </a:lnTo>
                  <a:lnTo>
                    <a:pt x="777608" y="494995"/>
                  </a:lnTo>
                  <a:lnTo>
                    <a:pt x="785888" y="454672"/>
                  </a:lnTo>
                  <a:lnTo>
                    <a:pt x="790206" y="413638"/>
                  </a:lnTo>
                  <a:lnTo>
                    <a:pt x="790917" y="393115"/>
                  </a:lnTo>
                  <a:lnTo>
                    <a:pt x="790206" y="372592"/>
                  </a:lnTo>
                  <a:lnTo>
                    <a:pt x="785888" y="331558"/>
                  </a:lnTo>
                  <a:lnTo>
                    <a:pt x="777239" y="291236"/>
                  </a:lnTo>
                  <a:lnTo>
                    <a:pt x="764641" y="252349"/>
                  </a:lnTo>
                  <a:lnTo>
                    <a:pt x="747725" y="214553"/>
                  </a:lnTo>
                  <a:lnTo>
                    <a:pt x="727201" y="178917"/>
                  </a:lnTo>
                  <a:lnTo>
                    <a:pt x="702729" y="145795"/>
                  </a:lnTo>
                  <a:lnTo>
                    <a:pt x="675005" y="115188"/>
                  </a:lnTo>
                  <a:lnTo>
                    <a:pt x="644398" y="87477"/>
                  </a:lnTo>
                  <a:lnTo>
                    <a:pt x="610920" y="63347"/>
                  </a:lnTo>
                  <a:lnTo>
                    <a:pt x="574928" y="42837"/>
                  </a:lnTo>
                  <a:lnTo>
                    <a:pt x="537121" y="26276"/>
                  </a:lnTo>
                  <a:lnTo>
                    <a:pt x="497878" y="13309"/>
                  </a:lnTo>
                  <a:lnTo>
                    <a:pt x="457568" y="4673"/>
                  </a:lnTo>
                  <a:lnTo>
                    <a:pt x="416166" y="355"/>
                  </a:lnTo>
                  <a:lnTo>
                    <a:pt x="395643" y="0"/>
                  </a:lnTo>
                  <a:close/>
                </a:path>
              </a:pathLst>
            </a:custGeom>
            <a:solidFill>
              <a:srgbClr val="617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68" y="393471"/>
                  </a:moveTo>
                  <a:lnTo>
                    <a:pt x="723" y="373672"/>
                  </a:lnTo>
                  <a:lnTo>
                    <a:pt x="2527" y="353872"/>
                  </a:lnTo>
                  <a:lnTo>
                    <a:pt x="8280" y="314274"/>
                  </a:lnTo>
                  <a:lnTo>
                    <a:pt x="18364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29" y="168833"/>
                  </a:lnTo>
                  <a:lnTo>
                    <a:pt x="95402" y="137159"/>
                  </a:lnTo>
                  <a:lnTo>
                    <a:pt x="123126" y="108356"/>
                  </a:lnTo>
                  <a:lnTo>
                    <a:pt x="153720" y="82435"/>
                  </a:lnTo>
                  <a:lnTo>
                    <a:pt x="186486" y="59753"/>
                  </a:lnTo>
                  <a:lnTo>
                    <a:pt x="221399" y="40309"/>
                  </a:lnTo>
                  <a:lnTo>
                    <a:pt x="258127" y="24472"/>
                  </a:lnTo>
                  <a:lnTo>
                    <a:pt x="296646" y="12598"/>
                  </a:lnTo>
                  <a:lnTo>
                    <a:pt x="335889" y="4673"/>
                  </a:lnTo>
                  <a:lnTo>
                    <a:pt x="375488" y="355"/>
                  </a:lnTo>
                  <a:lnTo>
                    <a:pt x="395643" y="0"/>
                  </a:lnTo>
                  <a:lnTo>
                    <a:pt x="437045" y="2158"/>
                  </a:lnTo>
                  <a:lnTo>
                    <a:pt x="477723" y="8636"/>
                  </a:lnTo>
                  <a:lnTo>
                    <a:pt x="517677" y="19075"/>
                  </a:lnTo>
                  <a:lnTo>
                    <a:pt x="556209" y="33832"/>
                  </a:lnTo>
                  <a:lnTo>
                    <a:pt x="593280" y="52552"/>
                  </a:lnTo>
                  <a:lnTo>
                    <a:pt x="627849" y="75234"/>
                  </a:lnTo>
                  <a:lnTo>
                    <a:pt x="659879" y="100799"/>
                  </a:lnTo>
                  <a:lnTo>
                    <a:pt x="689406" y="129959"/>
                  </a:lnTo>
                  <a:lnTo>
                    <a:pt x="715327" y="161988"/>
                  </a:lnTo>
                  <a:lnTo>
                    <a:pt x="738009" y="196557"/>
                  </a:lnTo>
                  <a:lnTo>
                    <a:pt x="756729" y="233273"/>
                  </a:lnTo>
                  <a:lnTo>
                    <a:pt x="771486" y="271437"/>
                  </a:lnTo>
                  <a:lnTo>
                    <a:pt x="782281" y="311391"/>
                  </a:lnTo>
                  <a:lnTo>
                    <a:pt x="788758" y="352069"/>
                  </a:lnTo>
                  <a:lnTo>
                    <a:pt x="790917" y="393115"/>
                  </a:lnTo>
                  <a:lnTo>
                    <a:pt x="788758" y="434149"/>
                  </a:lnTo>
                  <a:lnTo>
                    <a:pt x="782281" y="474827"/>
                  </a:lnTo>
                  <a:lnTo>
                    <a:pt x="771486" y="514794"/>
                  </a:lnTo>
                  <a:lnTo>
                    <a:pt x="756729" y="552957"/>
                  </a:lnTo>
                  <a:lnTo>
                    <a:pt x="738009" y="589673"/>
                  </a:lnTo>
                  <a:lnTo>
                    <a:pt x="715327" y="624230"/>
                  </a:lnTo>
                  <a:lnTo>
                    <a:pt x="689406" y="656272"/>
                  </a:lnTo>
                  <a:lnTo>
                    <a:pt x="660247" y="685431"/>
                  </a:lnTo>
                  <a:lnTo>
                    <a:pt x="627849" y="711352"/>
                  </a:lnTo>
                  <a:lnTo>
                    <a:pt x="593280" y="733678"/>
                  </a:lnTo>
                  <a:lnTo>
                    <a:pt x="556564" y="752398"/>
                  </a:lnTo>
                  <a:lnTo>
                    <a:pt x="517677" y="767156"/>
                  </a:lnTo>
                  <a:lnTo>
                    <a:pt x="477723" y="777951"/>
                  </a:lnTo>
                  <a:lnTo>
                    <a:pt x="437045" y="784428"/>
                  </a:lnTo>
                  <a:lnTo>
                    <a:pt x="395643" y="786599"/>
                  </a:lnTo>
                  <a:lnTo>
                    <a:pt x="354241" y="784428"/>
                  </a:lnTo>
                  <a:lnTo>
                    <a:pt x="313563" y="777951"/>
                  </a:lnTo>
                  <a:lnTo>
                    <a:pt x="273608" y="767511"/>
                  </a:lnTo>
                  <a:lnTo>
                    <a:pt x="234721" y="752754"/>
                  </a:lnTo>
                  <a:lnTo>
                    <a:pt x="198005" y="734034"/>
                  </a:lnTo>
                  <a:lnTo>
                    <a:pt x="163080" y="711352"/>
                  </a:lnTo>
                  <a:lnTo>
                    <a:pt x="131038" y="685799"/>
                  </a:lnTo>
                  <a:lnTo>
                    <a:pt x="101879" y="656628"/>
                  </a:lnTo>
                  <a:lnTo>
                    <a:pt x="75603" y="624598"/>
                  </a:lnTo>
                  <a:lnTo>
                    <a:pt x="53289" y="590029"/>
                  </a:lnTo>
                  <a:lnTo>
                    <a:pt x="34201" y="553313"/>
                  </a:lnTo>
                  <a:lnTo>
                    <a:pt x="19443" y="515150"/>
                  </a:lnTo>
                  <a:lnTo>
                    <a:pt x="8648" y="475195"/>
                  </a:lnTo>
                  <a:lnTo>
                    <a:pt x="2159" y="434517"/>
                  </a:lnTo>
                  <a:lnTo>
                    <a:pt x="0" y="393471"/>
                  </a:lnTo>
                  <a:lnTo>
                    <a:pt x="368" y="393471"/>
                  </a:lnTo>
                  <a:close/>
                </a:path>
              </a:pathLst>
            </a:custGeom>
            <a:ln w="31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AA5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AA5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3240697" y="4153789"/>
            <a:ext cx="5588000" cy="1675130"/>
            <a:chOff x="3240697" y="4153789"/>
            <a:chExt cx="5588000" cy="1675130"/>
          </a:xfrm>
        </p:grpSpPr>
        <p:sp>
          <p:nvSpPr>
            <p:cNvPr id="56" name="object 56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48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208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3" y="413638"/>
                  </a:lnTo>
                  <a:lnTo>
                    <a:pt x="790917" y="393128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49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49"/>
                  </a:lnTo>
                  <a:lnTo>
                    <a:pt x="537108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69"/>
                  </a:lnTo>
                  <a:lnTo>
                    <a:pt x="153708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208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48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208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3" y="413638"/>
                  </a:lnTo>
                  <a:lnTo>
                    <a:pt x="790917" y="393128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49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49"/>
                  </a:lnTo>
                  <a:lnTo>
                    <a:pt x="537108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AA5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69"/>
                  </a:lnTo>
                  <a:lnTo>
                    <a:pt x="153708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208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734904" y="5218467"/>
            <a:ext cx="4842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i="1" spc="-35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5" y="2068596"/>
            <a:ext cx="3011752" cy="295873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3093745" y="1307058"/>
            <a:ext cx="3848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3415" algn="l"/>
              </a:tabLst>
            </a:pPr>
            <a:r>
              <a:rPr sz="3600" spc="400" dirty="0">
                <a:solidFill>
                  <a:srgbClr val="FFFFFF"/>
                </a:solidFill>
              </a:rPr>
              <a:t>1	</a:t>
            </a:r>
            <a:r>
              <a:rPr sz="4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512781" y="2403983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697096" y="3326295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505225" y="4249343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5" name="object 58"/>
          <p:cNvSpPr/>
          <p:nvPr/>
        </p:nvSpPr>
        <p:spPr>
          <a:xfrm>
            <a:off x="2821330" y="5131082"/>
            <a:ext cx="791210" cy="786765"/>
          </a:xfrm>
          <a:custGeom>
            <a:avLst/>
            <a:gdLst/>
            <a:ahLst/>
            <a:cxnLst/>
            <a:rect l="l" t="t" r="r" b="b"/>
            <a:pathLst>
              <a:path w="791210" h="786764">
                <a:moveTo>
                  <a:pt x="395630" y="0"/>
                </a:moveTo>
                <a:lnTo>
                  <a:pt x="355676" y="2159"/>
                </a:lnTo>
                <a:lnTo>
                  <a:pt x="316077" y="8280"/>
                </a:lnTo>
                <a:lnTo>
                  <a:pt x="277190" y="18008"/>
                </a:lnTo>
                <a:lnTo>
                  <a:pt x="239750" y="32042"/>
                </a:lnTo>
                <a:lnTo>
                  <a:pt x="203758" y="49682"/>
                </a:lnTo>
                <a:lnTo>
                  <a:pt x="169557" y="70561"/>
                </a:lnTo>
                <a:lnTo>
                  <a:pt x="137871" y="95046"/>
                </a:lnTo>
                <a:lnTo>
                  <a:pt x="109080" y="122402"/>
                </a:lnTo>
                <a:lnTo>
                  <a:pt x="82791" y="152641"/>
                </a:lnTo>
                <a:lnTo>
                  <a:pt x="60109" y="185407"/>
                </a:lnTo>
                <a:lnTo>
                  <a:pt x="40678" y="220319"/>
                </a:lnTo>
                <a:lnTo>
                  <a:pt x="24828" y="257048"/>
                </a:lnTo>
                <a:lnTo>
                  <a:pt x="12953" y="294843"/>
                </a:lnTo>
                <a:lnTo>
                  <a:pt x="5029" y="334086"/>
                </a:lnTo>
                <a:lnTo>
                  <a:pt x="711" y="373684"/>
                </a:lnTo>
                <a:lnTo>
                  <a:pt x="355" y="393484"/>
                </a:lnTo>
                <a:lnTo>
                  <a:pt x="0" y="393484"/>
                </a:lnTo>
                <a:lnTo>
                  <a:pt x="2158" y="434517"/>
                </a:lnTo>
                <a:lnTo>
                  <a:pt x="8636" y="475208"/>
                </a:lnTo>
                <a:lnTo>
                  <a:pt x="19430" y="515162"/>
                </a:lnTo>
                <a:lnTo>
                  <a:pt x="34188" y="553326"/>
                </a:lnTo>
                <a:lnTo>
                  <a:pt x="53276" y="590042"/>
                </a:lnTo>
                <a:lnTo>
                  <a:pt x="75590" y="624598"/>
                </a:lnTo>
                <a:lnTo>
                  <a:pt x="101879" y="656640"/>
                </a:lnTo>
                <a:lnTo>
                  <a:pt x="131038" y="685800"/>
                </a:lnTo>
                <a:lnTo>
                  <a:pt x="163067" y="711365"/>
                </a:lnTo>
                <a:lnTo>
                  <a:pt x="197992" y="734047"/>
                </a:lnTo>
                <a:lnTo>
                  <a:pt x="234708" y="752767"/>
                </a:lnTo>
                <a:lnTo>
                  <a:pt x="273596" y="767524"/>
                </a:lnTo>
                <a:lnTo>
                  <a:pt x="313550" y="777963"/>
                </a:lnTo>
                <a:lnTo>
                  <a:pt x="354228" y="784440"/>
                </a:lnTo>
                <a:lnTo>
                  <a:pt x="395630" y="786599"/>
                </a:lnTo>
                <a:lnTo>
                  <a:pt x="416153" y="785888"/>
                </a:lnTo>
                <a:lnTo>
                  <a:pt x="457555" y="781558"/>
                </a:lnTo>
                <a:lnTo>
                  <a:pt x="497878" y="773277"/>
                </a:lnTo>
                <a:lnTo>
                  <a:pt x="537476" y="760323"/>
                </a:lnTo>
                <a:lnTo>
                  <a:pt x="575271" y="743762"/>
                </a:lnTo>
                <a:lnTo>
                  <a:pt x="610908" y="722884"/>
                </a:lnTo>
                <a:lnTo>
                  <a:pt x="644397" y="698766"/>
                </a:lnTo>
                <a:lnTo>
                  <a:pt x="674992" y="671398"/>
                </a:lnTo>
                <a:lnTo>
                  <a:pt x="702716" y="640803"/>
                </a:lnTo>
                <a:lnTo>
                  <a:pt x="727189" y="607326"/>
                </a:lnTo>
                <a:lnTo>
                  <a:pt x="747712" y="571677"/>
                </a:lnTo>
                <a:lnTo>
                  <a:pt x="764628" y="533882"/>
                </a:lnTo>
                <a:lnTo>
                  <a:pt x="777595" y="495007"/>
                </a:lnTo>
                <a:lnTo>
                  <a:pt x="785876" y="454685"/>
                </a:lnTo>
                <a:lnTo>
                  <a:pt x="790193" y="413638"/>
                </a:lnTo>
                <a:lnTo>
                  <a:pt x="790917" y="393128"/>
                </a:lnTo>
                <a:lnTo>
                  <a:pt x="790193" y="372605"/>
                </a:lnTo>
                <a:lnTo>
                  <a:pt x="785876" y="331558"/>
                </a:lnTo>
                <a:lnTo>
                  <a:pt x="777239" y="291249"/>
                </a:lnTo>
                <a:lnTo>
                  <a:pt x="764628" y="252361"/>
                </a:lnTo>
                <a:lnTo>
                  <a:pt x="747712" y="214566"/>
                </a:lnTo>
                <a:lnTo>
                  <a:pt x="727189" y="178917"/>
                </a:lnTo>
                <a:lnTo>
                  <a:pt x="702716" y="145808"/>
                </a:lnTo>
                <a:lnTo>
                  <a:pt x="674992" y="115201"/>
                </a:lnTo>
                <a:lnTo>
                  <a:pt x="644397" y="87477"/>
                </a:lnTo>
                <a:lnTo>
                  <a:pt x="610908" y="63360"/>
                </a:lnTo>
                <a:lnTo>
                  <a:pt x="574916" y="42849"/>
                </a:lnTo>
                <a:lnTo>
                  <a:pt x="537108" y="26288"/>
                </a:lnTo>
                <a:lnTo>
                  <a:pt x="497878" y="13322"/>
                </a:lnTo>
                <a:lnTo>
                  <a:pt x="457555" y="4686"/>
                </a:lnTo>
                <a:lnTo>
                  <a:pt x="416153" y="368"/>
                </a:lnTo>
                <a:lnTo>
                  <a:pt x="39563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3093745" y="5206936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43259" y="4284037"/>
            <a:ext cx="4631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Calcium sodium </a:t>
            </a:r>
            <a:r>
              <a:rPr lang="en-US" sz="3200" b="1" i="1" spc="-5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sulphate</a:t>
            </a:r>
            <a:endParaRPr lang="en-US" sz="3200" b="1" i="1" spc="-5" baseline="-250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84149"/>
            <a:ext cx="9144000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US" sz="4000" b="1" spc="185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Dopant Optimization</a:t>
            </a:r>
            <a:endParaRPr sz="4000" b="1" spc="185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1" y="1161344"/>
            <a:ext cx="8453679" cy="55461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3790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2467661"/>
            <a:ext cx="9144000" cy="192232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spcBef>
                <a:spcPts val="110"/>
              </a:spcBef>
            </a:pP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>Calcium Sodium </a:t>
            </a:r>
            <a:r>
              <a:rPr lang="en-US" sz="6200" i="1" spc="-85" dirty="0" err="1" smtClean="0">
                <a:solidFill>
                  <a:srgbClr val="214A11"/>
                </a:solidFill>
                <a:latin typeface="Arial"/>
                <a:cs typeface="Arial"/>
              </a:rPr>
              <a:t>Sulphate</a:t>
            </a: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/>
            </a:r>
            <a:b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</a:b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>CaNa</a:t>
            </a:r>
            <a:r>
              <a:rPr lang="en-US" sz="6200" i="1" spc="-85" baseline="-25000" dirty="0" smtClean="0">
                <a:solidFill>
                  <a:srgbClr val="214A11"/>
                </a:solidFill>
                <a:latin typeface="Arial"/>
                <a:cs typeface="Arial"/>
              </a:rPr>
              <a:t>2</a:t>
            </a: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>(SO</a:t>
            </a:r>
            <a:r>
              <a:rPr lang="en-US" sz="6200" i="1" spc="-85" baseline="-25000" dirty="0" smtClean="0">
                <a:solidFill>
                  <a:srgbClr val="214A11"/>
                </a:solidFill>
                <a:latin typeface="Arial"/>
                <a:cs typeface="Arial"/>
              </a:rPr>
              <a:t>4</a:t>
            </a:r>
            <a:r>
              <a:rPr lang="en-US" sz="6200" i="1" spc="-85" dirty="0" smtClean="0">
                <a:solidFill>
                  <a:srgbClr val="214A11"/>
                </a:solidFill>
                <a:latin typeface="Arial"/>
                <a:cs typeface="Arial"/>
              </a:rPr>
              <a:t>)</a:t>
            </a:r>
            <a:r>
              <a:rPr lang="en-US" sz="6200" i="1" spc="-85" baseline="-25000" dirty="0" smtClean="0">
                <a:solidFill>
                  <a:srgbClr val="214A11"/>
                </a:solidFill>
                <a:latin typeface="Arial"/>
                <a:cs typeface="Arial"/>
              </a:rPr>
              <a:t>2</a:t>
            </a:r>
            <a:endParaRPr sz="6200" i="1" spc="-85" baseline="-25000" dirty="0">
              <a:solidFill>
                <a:srgbClr val="214A1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8742" y="192940"/>
            <a:ext cx="3764279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tabLst>
                <a:tab pos="1586865" algn="l"/>
              </a:tabLst>
            </a:pPr>
            <a:r>
              <a:rPr lang="en-US" sz="4150" i="1" spc="-30" dirty="0" smtClean="0">
                <a:solidFill>
                  <a:srgbClr val="214A11"/>
                </a:solidFill>
                <a:latin typeface="Arial"/>
                <a:cs typeface="Arial"/>
              </a:rPr>
              <a:t>Synthesis</a:t>
            </a:r>
            <a:endParaRPr sz="415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8835" y="1078204"/>
            <a:ext cx="4430877" cy="2918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" y="1388425"/>
            <a:ext cx="9144000" cy="4888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3" y="-21771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951" y="304800"/>
            <a:ext cx="8734697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350" dirty="0" smtClean="0">
                <a:solidFill>
                  <a:srgbClr val="10461A"/>
                </a:solidFill>
                <a:latin typeface="Arial"/>
                <a:cs typeface="Arial"/>
              </a:rPr>
              <a:t>TL Glow Curves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162" y="4970881"/>
            <a:ext cx="7868920" cy="434734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2952115" marR="177165" indent="-2776220">
              <a:lnSpc>
                <a:spcPct val="100000"/>
              </a:lnSpc>
              <a:spcBef>
                <a:spcPts val="1230"/>
              </a:spcBef>
            </a:pPr>
            <a:endParaRPr sz="1800" dirty="0">
              <a:latin typeface="Georgia"/>
              <a:cs typeface="Georgi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696201" cy="52816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5588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3" y="-21771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81227" y="387926"/>
            <a:ext cx="9115697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350" dirty="0" smtClean="0">
                <a:solidFill>
                  <a:srgbClr val="10461A"/>
                </a:solidFill>
                <a:latin typeface="Arial"/>
                <a:cs typeface="Arial"/>
              </a:rPr>
              <a:t>TL Glow Curves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162" y="4970881"/>
            <a:ext cx="7868920" cy="434734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2952115" marR="177165" indent="-2776220">
              <a:lnSpc>
                <a:spcPct val="100000"/>
              </a:lnSpc>
              <a:spcBef>
                <a:spcPts val="1230"/>
              </a:spcBef>
            </a:pPr>
            <a:endParaRPr sz="1800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6" y="1447800"/>
            <a:ext cx="7686965" cy="52816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05215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3" y="-21771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1" y="374329"/>
            <a:ext cx="8915400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350" dirty="0" smtClean="0">
                <a:solidFill>
                  <a:srgbClr val="10461A"/>
                </a:solidFill>
                <a:latin typeface="Arial"/>
                <a:cs typeface="Arial"/>
              </a:rPr>
              <a:t>TL Glow Curves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162" y="4970881"/>
            <a:ext cx="7868920" cy="434734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2952115" marR="177165" indent="-2776220">
              <a:lnSpc>
                <a:spcPct val="100000"/>
              </a:lnSpc>
              <a:spcBef>
                <a:spcPts val="1230"/>
              </a:spcBef>
            </a:pPr>
            <a:endParaRPr sz="1800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4" y="1427018"/>
            <a:ext cx="7799496" cy="53203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92621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3" y="-21771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1" y="374329"/>
            <a:ext cx="8915400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350" dirty="0" smtClean="0">
                <a:solidFill>
                  <a:srgbClr val="10461A"/>
                </a:solidFill>
                <a:latin typeface="Arial"/>
                <a:cs typeface="Arial"/>
              </a:rPr>
              <a:t>Dose Response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162" y="4970881"/>
            <a:ext cx="7868920" cy="434734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2952115" marR="177165" indent="-2776220">
              <a:lnSpc>
                <a:spcPct val="100000"/>
              </a:lnSpc>
              <a:spcBef>
                <a:spcPts val="1230"/>
              </a:spcBef>
            </a:pPr>
            <a:endParaRPr sz="1800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9" y="1284355"/>
            <a:ext cx="7762443" cy="52916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47772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3" y="-21771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1" y="374329"/>
            <a:ext cx="8915400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350" dirty="0" smtClean="0">
                <a:solidFill>
                  <a:srgbClr val="10461A"/>
                </a:solidFill>
                <a:latin typeface="Arial"/>
                <a:cs typeface="Arial"/>
              </a:rPr>
              <a:t>Dose Response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162" y="4970881"/>
            <a:ext cx="7868920" cy="434734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2952115" marR="177165" indent="-2776220">
              <a:lnSpc>
                <a:spcPct val="100000"/>
              </a:lnSpc>
              <a:spcBef>
                <a:spcPts val="1230"/>
              </a:spcBef>
            </a:pPr>
            <a:endParaRPr sz="1800" dirty="0">
              <a:latin typeface="Georgia"/>
              <a:cs typeface="Georg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8" y="1284355"/>
            <a:ext cx="7734734" cy="53624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4282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03" y="-21771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1" y="374329"/>
            <a:ext cx="8915400" cy="650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-350" dirty="0" smtClean="0">
                <a:solidFill>
                  <a:srgbClr val="10461A"/>
                </a:solidFill>
                <a:latin typeface="Arial"/>
                <a:cs typeface="Arial"/>
              </a:rPr>
              <a:t>Ion Beam Irradiation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162" y="4970881"/>
            <a:ext cx="7868920" cy="434734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2952115" marR="177165" indent="-2776220">
              <a:lnSpc>
                <a:spcPct val="100000"/>
              </a:lnSpc>
              <a:spcBef>
                <a:spcPts val="1230"/>
              </a:spcBef>
            </a:pPr>
            <a:endParaRPr sz="1800" dirty="0"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8" y="1524000"/>
            <a:ext cx="9144000" cy="43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1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7465" y="2834300"/>
            <a:ext cx="4085590" cy="9682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6200" i="1" spc="-645" dirty="0" smtClean="0">
                <a:solidFill>
                  <a:srgbClr val="001F5F"/>
                </a:solidFill>
                <a:latin typeface="Algerian" panose="04020705040A02060702" pitchFamily="82" charset="0"/>
                <a:cs typeface="Arial"/>
              </a:rPr>
              <a:t>CONCLUSION</a:t>
            </a:r>
            <a:endParaRPr lang="en-US" sz="6200" dirty="0">
              <a:latin typeface="Algerian" panose="04020705040A02060702" pitchFamily="82" charset="0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1217" y="2937259"/>
            <a:ext cx="4396740" cy="972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200" b="1" i="1" spc="-150" dirty="0">
                <a:solidFill>
                  <a:srgbClr val="000000"/>
                </a:solidFill>
                <a:latin typeface="Trebuchet MS"/>
                <a:cs typeface="Trebuchet MS"/>
              </a:rPr>
              <a:t>Introduction</a:t>
            </a:r>
            <a:endParaRPr sz="6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9" y="-3048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441579"/>
            <a:ext cx="9143999" cy="68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i="1" spc="-85" dirty="0" smtClean="0">
                <a:solidFill>
                  <a:srgbClr val="214A11"/>
                </a:solidFill>
                <a:latin typeface="Arial"/>
                <a:cs typeface="Arial"/>
              </a:rPr>
              <a:t>Lithium </a:t>
            </a:r>
            <a:r>
              <a:rPr lang="en-US" sz="4400" i="1" spc="-85" dirty="0" err="1" smtClean="0">
                <a:solidFill>
                  <a:srgbClr val="214A11"/>
                </a:solidFill>
                <a:latin typeface="Arial"/>
                <a:cs typeface="Arial"/>
              </a:rPr>
              <a:t>metasilicate</a:t>
            </a:r>
            <a:endParaRPr lang="en-US" sz="4400" i="1" spc="-85" baseline="-25000" dirty="0">
              <a:solidFill>
                <a:srgbClr val="214A11"/>
              </a:solidFill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1829493"/>
            <a:ext cx="7976974" cy="4735830"/>
            <a:chOff x="385546" y="1640141"/>
            <a:chExt cx="4675505" cy="4735830"/>
          </a:xfrm>
        </p:grpSpPr>
        <p:sp>
          <p:nvSpPr>
            <p:cNvPr id="5" name="object 5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4287" y="2514103"/>
            <a:ext cx="7162800" cy="31111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The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main feature of lithium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metasilicate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is its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high sensitivity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to ionizing radiation for a wide energy range. </a:t>
            </a:r>
            <a:endParaRPr lang="en-US" i="1" spc="100" dirty="0" smtClean="0">
              <a:solidFill>
                <a:srgbClr val="8CFD00"/>
              </a:solidFill>
              <a:latin typeface="Georgia"/>
              <a:cs typeface="Georgia"/>
            </a:endParaRPr>
          </a:p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Also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,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Li</a:t>
            </a:r>
            <a:r>
              <a:rPr lang="en-US" i="1" spc="100" baseline="-25000" dirty="0" smtClean="0">
                <a:solidFill>
                  <a:srgbClr val="8CFD00"/>
                </a:solidFill>
                <a:latin typeface="Georgia"/>
                <a:cs typeface="Georgia"/>
              </a:rPr>
              <a:t>2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SiO</a:t>
            </a:r>
            <a:r>
              <a:rPr lang="en-US" i="1" spc="100" baseline="-25000" dirty="0" smtClean="0">
                <a:solidFill>
                  <a:srgbClr val="8CFD00"/>
                </a:solidFill>
                <a:latin typeface="Georgia"/>
                <a:cs typeface="Georgia"/>
              </a:rPr>
              <a:t>3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(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Zef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f = 10.5) being low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Z materials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, are near tissue equivalent and may find application in the field of radiation dosimetry.</a:t>
            </a:r>
          </a:p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Lithium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metasilicate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yields glow curves with two to three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major peaks.</a:t>
            </a:r>
          </a:p>
          <a:p>
            <a:pPr marL="298450" marR="252729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On addition of dopants, the </a:t>
            </a:r>
            <a:r>
              <a:rPr lang="en-US" i="1" spc="100" dirty="0" err="1" smtClean="0">
                <a:solidFill>
                  <a:srgbClr val="8CFD00"/>
                </a:solidFill>
                <a:latin typeface="Georgia"/>
                <a:cs typeface="Georgia"/>
              </a:rPr>
              <a:t>thermoluminescence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intensities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in much higher than that of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undoped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sample. </a:t>
            </a:r>
            <a:endParaRPr lang="en-US" i="1" spc="100" dirty="0" smtClean="0">
              <a:solidFill>
                <a:srgbClr val="8CFD00"/>
              </a:solidFill>
              <a:latin typeface="Georgia"/>
              <a:cs typeface="Georgia"/>
            </a:endParaRPr>
          </a:p>
          <a:p>
            <a:pPr marL="298450" marR="252729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Doping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with Terbium and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Erbium results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in maximum intensities for 50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Gy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and 100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Gy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gammma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irradiation.</a:t>
            </a:r>
            <a:endParaRPr i="1" spc="100" dirty="0">
              <a:solidFill>
                <a:srgbClr val="8CFD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64740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9" y="-3048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10" y="441579"/>
            <a:ext cx="9135290" cy="68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400" i="1" spc="-85" dirty="0" smtClean="0">
                <a:solidFill>
                  <a:srgbClr val="214A11"/>
                </a:solidFill>
                <a:latin typeface="Arial"/>
                <a:cs typeface="Arial"/>
              </a:rPr>
              <a:t>Calcium sodium </a:t>
            </a:r>
            <a:r>
              <a:rPr lang="en-US" sz="4400" i="1" spc="-85" dirty="0" err="1">
                <a:solidFill>
                  <a:srgbClr val="214A11"/>
                </a:solidFill>
                <a:latin typeface="Arial"/>
                <a:cs typeface="Arial"/>
              </a:rPr>
              <a:t>s</a:t>
            </a:r>
            <a:r>
              <a:rPr lang="en-US" sz="4400" i="1" spc="-85" dirty="0" err="1" smtClean="0">
                <a:solidFill>
                  <a:srgbClr val="214A11"/>
                </a:solidFill>
                <a:latin typeface="Arial"/>
                <a:cs typeface="Arial"/>
              </a:rPr>
              <a:t>ulphate</a:t>
            </a:r>
            <a:endParaRPr sz="415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5284" y="1599979"/>
            <a:ext cx="7976974" cy="4735830"/>
            <a:chOff x="385546" y="1640141"/>
            <a:chExt cx="4675505" cy="4735830"/>
          </a:xfrm>
        </p:grpSpPr>
        <p:sp>
          <p:nvSpPr>
            <p:cNvPr id="5" name="object 5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1000" y="2438400"/>
            <a:ext cx="7949890" cy="255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The TL glow curve of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CaNa</a:t>
            </a:r>
            <a:r>
              <a:rPr lang="en-US" i="1" spc="100" baseline="-25000" dirty="0" smtClean="0">
                <a:solidFill>
                  <a:srgbClr val="8CFD00"/>
                </a:solidFill>
                <a:latin typeface="Georgia"/>
                <a:cs typeface="Georgia"/>
              </a:rPr>
              <a:t>2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(SO</a:t>
            </a:r>
            <a:r>
              <a:rPr lang="en-US" i="1" spc="100" baseline="-25000" dirty="0" smtClean="0">
                <a:solidFill>
                  <a:srgbClr val="8CFD00"/>
                </a:solidFill>
                <a:latin typeface="Georgia"/>
                <a:cs typeface="Georgia"/>
              </a:rPr>
              <a:t>4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)</a:t>
            </a:r>
            <a:r>
              <a:rPr lang="en-US" i="1" spc="100" baseline="-25000" dirty="0" smtClean="0">
                <a:solidFill>
                  <a:srgbClr val="8CFD00"/>
                </a:solidFill>
                <a:latin typeface="Georgia"/>
                <a:cs typeface="Georgia"/>
              </a:rPr>
              <a:t>2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shows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2 peaks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at around 113◦ C and 167◦ C for 50 </a:t>
            </a:r>
            <a:r>
              <a:rPr lang="en-US" i="1" spc="100" dirty="0" err="1">
                <a:solidFill>
                  <a:srgbClr val="8CFD00"/>
                </a:solidFill>
                <a:latin typeface="Georgia"/>
                <a:cs typeface="Georgia"/>
              </a:rPr>
              <a:t>Gy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 dose and at around 109◦ C and 166◦ C for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100Gy dose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. </a:t>
            </a:r>
            <a:endParaRPr lang="en-US" i="1" spc="100" dirty="0" smtClean="0">
              <a:solidFill>
                <a:srgbClr val="8CFD00"/>
              </a:solidFill>
              <a:latin typeface="Georgia"/>
              <a:cs typeface="Georgia"/>
            </a:endParaRPr>
          </a:p>
          <a:p>
            <a:pPr marL="12700" marR="252729">
              <a:lnSpc>
                <a:spcPct val="100000"/>
              </a:lnSpc>
              <a:spcBef>
                <a:spcPts val="100"/>
              </a:spcBef>
            </a:pPr>
            <a:endParaRPr lang="en-US" i="1" spc="100" dirty="0" smtClean="0">
              <a:solidFill>
                <a:srgbClr val="8CFD00"/>
              </a:solidFill>
              <a:latin typeface="Georgia"/>
              <a:cs typeface="Georgia"/>
            </a:endParaRPr>
          </a:p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The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sample of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CaNa</a:t>
            </a:r>
            <a:r>
              <a:rPr lang="en-US" i="1" spc="100" baseline="-25000" dirty="0">
                <a:solidFill>
                  <a:srgbClr val="8CFD00"/>
                </a:solidFill>
                <a:latin typeface="Georgia"/>
                <a:cs typeface="Georgia"/>
              </a:rPr>
              <a:t>2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(SO</a:t>
            </a:r>
            <a:r>
              <a:rPr lang="en-US" i="1" spc="100" baseline="-25000" dirty="0">
                <a:solidFill>
                  <a:srgbClr val="8CFD00"/>
                </a:solidFill>
                <a:latin typeface="Georgia"/>
                <a:cs typeface="Georgia"/>
              </a:rPr>
              <a:t>4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)</a:t>
            </a:r>
            <a:r>
              <a:rPr lang="en-US" i="1" spc="100" baseline="-25000" dirty="0">
                <a:solidFill>
                  <a:srgbClr val="8CFD00"/>
                </a:solidFill>
                <a:latin typeface="Georgia"/>
                <a:cs typeface="Georgia"/>
              </a:rPr>
              <a:t>2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: </a:t>
            </a:r>
            <a:r>
              <a:rPr lang="en-US" i="1" spc="100" dirty="0" err="1" smtClean="0">
                <a:solidFill>
                  <a:srgbClr val="8CFD00"/>
                </a:solidFill>
                <a:latin typeface="Georgia"/>
                <a:cs typeface="Georgia"/>
              </a:rPr>
              <a:t>Eu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 shows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a very high intensity single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TL glow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peak at around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160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◦ 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C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.</a:t>
            </a:r>
          </a:p>
          <a:p>
            <a:pPr marL="12700" marR="252729">
              <a:lnSpc>
                <a:spcPct val="100000"/>
              </a:lnSpc>
              <a:spcBef>
                <a:spcPts val="100"/>
              </a:spcBef>
            </a:pPr>
            <a:endParaRPr lang="en-US" i="1" spc="100" dirty="0" smtClean="0">
              <a:solidFill>
                <a:srgbClr val="8CFD00"/>
              </a:solidFill>
              <a:latin typeface="Georgia"/>
              <a:cs typeface="Georgia"/>
            </a:endParaRPr>
          </a:p>
          <a:p>
            <a:pPr marL="298450" marR="252729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This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shows that the addition of dopant enhances the </a:t>
            </a:r>
            <a:r>
              <a:rPr lang="en-US" i="1" spc="100" dirty="0" err="1" smtClean="0">
                <a:solidFill>
                  <a:srgbClr val="8CFD00"/>
                </a:solidFill>
                <a:latin typeface="Georgia"/>
                <a:cs typeface="Georgia"/>
              </a:rPr>
              <a:t>thermoluminescent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properties of 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CaNa</a:t>
            </a:r>
            <a:r>
              <a:rPr lang="en-US" i="1" spc="100" baseline="-25000" dirty="0">
                <a:solidFill>
                  <a:srgbClr val="8CFD00"/>
                </a:solidFill>
                <a:latin typeface="Georgia"/>
                <a:cs typeface="Georgia"/>
              </a:rPr>
              <a:t>2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(SO</a:t>
            </a:r>
            <a:r>
              <a:rPr lang="en-US" i="1" spc="100" baseline="-25000" dirty="0">
                <a:solidFill>
                  <a:srgbClr val="8CFD00"/>
                </a:solidFill>
                <a:latin typeface="Georgia"/>
                <a:cs typeface="Georgia"/>
              </a:rPr>
              <a:t>4</a:t>
            </a:r>
            <a:r>
              <a:rPr lang="en-US" i="1" spc="100" dirty="0">
                <a:solidFill>
                  <a:srgbClr val="8CFD00"/>
                </a:solidFill>
                <a:latin typeface="Georgia"/>
                <a:cs typeface="Georgia"/>
              </a:rPr>
              <a:t>)</a:t>
            </a:r>
            <a:r>
              <a:rPr lang="en-US" i="1" spc="100" baseline="-25000" dirty="0">
                <a:solidFill>
                  <a:srgbClr val="8CFD00"/>
                </a:solidFill>
                <a:latin typeface="Georgia"/>
                <a:cs typeface="Georgia"/>
              </a:rPr>
              <a:t>2</a:t>
            </a:r>
            <a:r>
              <a:rPr lang="en-US" i="1" spc="100" dirty="0" smtClean="0">
                <a:solidFill>
                  <a:srgbClr val="8CFD00"/>
                </a:solidFill>
                <a:latin typeface="Georgia"/>
                <a:cs typeface="Georgia"/>
              </a:rPr>
              <a:t>.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2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8723" y="791552"/>
            <a:ext cx="5864708" cy="2375087"/>
            <a:chOff x="290499" y="784059"/>
            <a:chExt cx="5553710" cy="2004695"/>
          </a:xfrm>
        </p:grpSpPr>
        <p:sp>
          <p:nvSpPr>
            <p:cNvPr id="4" name="object 4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8437" y="791997"/>
            <a:ext cx="5522595" cy="2128788"/>
          </a:xfrm>
          <a:prstGeom prst="rect">
            <a:avLst/>
          </a:prstGeom>
          <a:ln w="15839">
            <a:noFill/>
          </a:ln>
        </p:spPr>
        <p:txBody>
          <a:bodyPr vert="horz" wrap="square" lIns="0" tIns="38100" rIns="0" bIns="0" rtlCol="0">
            <a:spAutoFit/>
          </a:bodyPr>
          <a:lstStyle/>
          <a:p>
            <a:pPr marR="266065" algn="ctr">
              <a:lnSpc>
                <a:spcPts val="2295"/>
              </a:lnSpc>
              <a:spcBef>
                <a:spcPts val="300"/>
              </a:spcBef>
            </a:pPr>
            <a:r>
              <a:rPr sz="2050" i="1" dirty="0" smtClean="0">
                <a:solidFill>
                  <a:srgbClr val="5FCCF3"/>
                </a:solidFill>
                <a:latin typeface="Arial"/>
                <a:cs typeface="Arial"/>
              </a:rPr>
              <a:t>RADIATION</a:t>
            </a:r>
            <a:endParaRPr sz="2050" dirty="0">
              <a:latin typeface="Arial"/>
              <a:cs typeface="Arial"/>
            </a:endParaRPr>
          </a:p>
          <a:p>
            <a:pPr marL="375285" indent="-285750">
              <a:lnSpc>
                <a:spcPts val="1995"/>
              </a:lnSpc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lang="en-US" i="1" spc="80" dirty="0">
                <a:solidFill>
                  <a:srgbClr val="FFFF00"/>
                </a:solidFill>
                <a:latin typeface="Georgia"/>
                <a:cs typeface="Georgia"/>
              </a:rPr>
              <a:t>Radiation is the transfer of energy through electromagnetic waves </a:t>
            </a:r>
            <a:r>
              <a:rPr lang="en-US" i="1" spc="80" dirty="0" smtClean="0">
                <a:solidFill>
                  <a:srgbClr val="FFFF00"/>
                </a:solidFill>
                <a:latin typeface="Georgia"/>
                <a:cs typeface="Georgia"/>
              </a:rPr>
              <a:t>or subatomic </a:t>
            </a:r>
            <a:r>
              <a:rPr lang="en-US" i="1" spc="80" dirty="0">
                <a:solidFill>
                  <a:srgbClr val="FFFF00"/>
                </a:solidFill>
                <a:latin typeface="Georgia"/>
                <a:cs typeface="Georgia"/>
              </a:rPr>
              <a:t>particles</a:t>
            </a:r>
            <a:r>
              <a:rPr lang="en-US" i="1" spc="80" dirty="0" smtClean="0">
                <a:solidFill>
                  <a:srgbClr val="FFFF00"/>
                </a:solidFill>
                <a:latin typeface="Georgia"/>
                <a:cs typeface="Georgia"/>
              </a:rPr>
              <a:t>.</a:t>
            </a:r>
          </a:p>
          <a:p>
            <a:pPr marL="89535">
              <a:lnSpc>
                <a:spcPts val="1995"/>
              </a:lnSpc>
              <a:tabLst>
                <a:tab pos="375285" algn="l"/>
                <a:tab pos="375920" algn="l"/>
              </a:tabLst>
            </a:pPr>
            <a:endParaRPr lang="en-US" i="1" spc="80" dirty="0" smtClean="0">
              <a:solidFill>
                <a:srgbClr val="FFFF00"/>
              </a:solidFill>
              <a:latin typeface="Georgia"/>
              <a:cs typeface="Georgia"/>
            </a:endParaRPr>
          </a:p>
          <a:p>
            <a:pPr marL="375285" indent="-285750">
              <a:lnSpc>
                <a:spcPts val="1995"/>
              </a:lnSpc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lang="en-US" i="1" spc="85" dirty="0">
                <a:solidFill>
                  <a:srgbClr val="FFFF00"/>
                </a:solidFill>
                <a:latin typeface="Georgia"/>
                <a:cs typeface="Georgia"/>
              </a:rPr>
              <a:t>Understanding the nature, types, sources, and effects of radiation is essential </a:t>
            </a:r>
            <a:r>
              <a:rPr lang="en-US" i="1" spc="85" dirty="0" smtClean="0">
                <a:solidFill>
                  <a:srgbClr val="FFFF00"/>
                </a:solidFill>
                <a:latin typeface="Georgia"/>
                <a:cs typeface="Georgia"/>
              </a:rPr>
              <a:t>for ensuring </a:t>
            </a:r>
            <a:r>
              <a:rPr lang="en-US" i="1" spc="85" dirty="0">
                <a:solidFill>
                  <a:srgbClr val="FFFF00"/>
                </a:solidFill>
                <a:latin typeface="Georgia"/>
                <a:cs typeface="Georgia"/>
              </a:rPr>
              <a:t>its safe and responsible use.</a:t>
            </a:r>
            <a:endParaRPr sz="1800" dirty="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98154" y="753842"/>
            <a:ext cx="3269645" cy="2446558"/>
            <a:chOff x="5798155" y="753842"/>
            <a:chExt cx="3096260" cy="206502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6323" y="791641"/>
              <a:ext cx="3019679" cy="19886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17235" y="772922"/>
              <a:ext cx="3058160" cy="2026920"/>
            </a:xfrm>
            <a:custGeom>
              <a:avLst/>
              <a:gdLst/>
              <a:ahLst/>
              <a:cxnLst/>
              <a:rect l="l" t="t" r="r" b="b"/>
              <a:pathLst>
                <a:path w="3058159" h="2026920">
                  <a:moveTo>
                    <a:pt x="0" y="0"/>
                  </a:moveTo>
                  <a:lnTo>
                    <a:pt x="3057842" y="0"/>
                  </a:lnTo>
                  <a:lnTo>
                    <a:pt x="3057842" y="2026792"/>
                  </a:lnTo>
                  <a:lnTo>
                    <a:pt x="0" y="2026792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323" y="791641"/>
              <a:ext cx="3019679" cy="19886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17235" y="772922"/>
              <a:ext cx="3058160" cy="2026920"/>
            </a:xfrm>
            <a:custGeom>
              <a:avLst/>
              <a:gdLst/>
              <a:ahLst/>
              <a:cxnLst/>
              <a:rect l="l" t="t" r="r" b="b"/>
              <a:pathLst>
                <a:path w="3058159" h="2026920">
                  <a:moveTo>
                    <a:pt x="0" y="0"/>
                  </a:moveTo>
                  <a:lnTo>
                    <a:pt x="3057842" y="0"/>
                  </a:lnTo>
                  <a:lnTo>
                    <a:pt x="3057842" y="2026792"/>
                  </a:lnTo>
                  <a:lnTo>
                    <a:pt x="0" y="2026792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1000" y="3786594"/>
            <a:ext cx="8534399" cy="2068515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txBody>
          <a:bodyPr vert="horz" wrap="square" lIns="0" tIns="13970" rIns="0" bIns="0" rtlCol="0">
            <a:spAutoFit/>
          </a:bodyPr>
          <a:lstStyle/>
          <a:p>
            <a:pPr marL="271780" algn="ctr">
              <a:lnSpc>
                <a:spcPct val="100000"/>
              </a:lnSpc>
              <a:spcBef>
                <a:spcPts val="110"/>
              </a:spcBef>
            </a:pPr>
            <a:r>
              <a:rPr lang="en-US" sz="1850" i="1" spc="10" dirty="0" smtClean="0">
                <a:solidFill>
                  <a:srgbClr val="5FCCF3"/>
                </a:solidFill>
                <a:latin typeface="Arial"/>
                <a:cs typeface="Arial"/>
              </a:rPr>
              <a:t>RADIATION DOSIMETRY</a:t>
            </a:r>
            <a:endParaRPr sz="1850" dirty="0">
              <a:latin typeface="Arial"/>
              <a:cs typeface="Arial"/>
            </a:endParaRPr>
          </a:p>
          <a:p>
            <a:pPr marL="298450" marR="17145" indent="-285750">
              <a:lnSpc>
                <a:spcPct val="100000"/>
              </a:lnSpc>
              <a:spcBef>
                <a:spcPts val="1545"/>
              </a:spcBef>
              <a:buFont typeface="Arial" panose="020B0604020202020204" pitchFamily="34" charset="0"/>
              <a:buChar char="•"/>
            </a:pP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Radiation </a:t>
            </a:r>
            <a:r>
              <a:rPr lang="en-US" i="1" spc="45" dirty="0" smtClean="0">
                <a:solidFill>
                  <a:srgbClr val="FFFF00"/>
                </a:solidFill>
                <a:latin typeface="Georgia"/>
                <a:cs typeface="Georgia"/>
              </a:rPr>
              <a:t>Dosimetry is </a:t>
            </a: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the science and practice of measuring and assessing the dose of ionizing </a:t>
            </a:r>
            <a:r>
              <a:rPr lang="en-US" i="1" spc="45" dirty="0" smtClean="0">
                <a:solidFill>
                  <a:srgbClr val="FFFF00"/>
                </a:solidFill>
                <a:latin typeface="Georgia"/>
                <a:cs typeface="Georgia"/>
              </a:rPr>
              <a:t>radiation received </a:t>
            </a: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by an object or an individual</a:t>
            </a:r>
            <a:r>
              <a:rPr lang="en-US" i="1" spc="45" dirty="0" smtClean="0">
                <a:solidFill>
                  <a:srgbClr val="FFFF00"/>
                </a:solidFill>
                <a:latin typeface="Georgia"/>
                <a:cs typeface="Georgia"/>
              </a:rPr>
              <a:t>.</a:t>
            </a:r>
          </a:p>
          <a:p>
            <a:pPr marL="298450" marR="17145" indent="-285750">
              <a:lnSpc>
                <a:spcPct val="100000"/>
              </a:lnSpc>
              <a:spcBef>
                <a:spcPts val="1545"/>
              </a:spcBef>
              <a:buFont typeface="Arial" panose="020B0604020202020204" pitchFamily="34" charset="0"/>
              <a:buChar char="•"/>
            </a:pP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By accurately quantifying radiation doses, dosimetry enables the evaluation </a:t>
            </a:r>
            <a:r>
              <a:rPr lang="en-US" i="1" spc="45" dirty="0" smtClean="0">
                <a:solidFill>
                  <a:srgbClr val="FFFF00"/>
                </a:solidFill>
                <a:latin typeface="Georgia"/>
                <a:cs typeface="Georgia"/>
              </a:rPr>
              <a:t>of potential </a:t>
            </a:r>
            <a:r>
              <a:rPr lang="en-US" i="1" spc="45" dirty="0">
                <a:solidFill>
                  <a:srgbClr val="FFFF00"/>
                </a:solidFill>
                <a:latin typeface="Georgia"/>
                <a:cs typeface="Georgia"/>
              </a:rPr>
              <a:t>health risks, optimization of radiation procedures, and adherence to safety standards.</a:t>
            </a:r>
            <a:endParaRPr i="1" spc="45" dirty="0">
              <a:solidFill>
                <a:srgbClr val="FFFF00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7" y="0"/>
            <a:ext cx="9144000" cy="68576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21" y="0"/>
            <a:ext cx="9127802" cy="2438400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921" y="29933"/>
            <a:ext cx="9127802" cy="650178"/>
          </a:xfrm>
          <a:prstGeom prst="rect">
            <a:avLst/>
          </a:prstGeom>
          <a:noFill/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150" i="1" spc="125" dirty="0">
                <a:solidFill>
                  <a:srgbClr val="FFFF00"/>
                </a:solidFill>
                <a:latin typeface="Arial"/>
                <a:cs typeface="Arial"/>
              </a:rPr>
              <a:t>Effects</a:t>
            </a:r>
            <a:r>
              <a:rPr lang="en-US" sz="3200" b="1" i="1" spc="190" dirty="0">
                <a:solidFill>
                  <a:srgbClr val="FFFF00"/>
                </a:solidFill>
              </a:rPr>
              <a:t> </a:t>
            </a:r>
            <a:r>
              <a:rPr lang="en-US" sz="4150" i="1" spc="125" dirty="0">
                <a:solidFill>
                  <a:srgbClr val="FFFF00"/>
                </a:solidFill>
                <a:latin typeface="Arial"/>
                <a:cs typeface="Arial"/>
              </a:rPr>
              <a:t>of Radiation</a:t>
            </a:r>
            <a:endParaRPr sz="4150" i="1" spc="125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468333"/>
            <a:ext cx="9227604" cy="43893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10668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pc="85" dirty="0">
                <a:solidFill>
                  <a:srgbClr val="FFFF00"/>
                </a:solidFill>
                <a:latin typeface="Georgia"/>
                <a:cs typeface="Georgia"/>
              </a:rPr>
              <a:t>The effects of radiation on living organisms can be divided into two main categories: deterministic effects </a:t>
            </a:r>
            <a:r>
              <a:rPr lang="en-US" i="1" spc="85" dirty="0" smtClean="0">
                <a:solidFill>
                  <a:srgbClr val="FFFF00"/>
                </a:solidFill>
                <a:latin typeface="Georgia"/>
                <a:cs typeface="Georgia"/>
              </a:rPr>
              <a:t>and stochastic effects. These effects depend on various factors, including the type of radiation, the dose received, and </a:t>
            </a:r>
            <a:r>
              <a:rPr lang="en-US" i="1" spc="85" dirty="0">
                <a:solidFill>
                  <a:srgbClr val="FFFF00"/>
                </a:solidFill>
                <a:latin typeface="Georgia"/>
                <a:cs typeface="Georgia"/>
              </a:rPr>
              <a:t>the duration of exposure.</a:t>
            </a:r>
            <a:endParaRPr lang="en-IN" i="1" spc="85" dirty="0">
              <a:solidFill>
                <a:srgbClr val="FFFF00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2362200"/>
            <a:ext cx="6532752" cy="1477328"/>
          </a:xfrm>
        </p:spPr>
        <p:txBody>
          <a:bodyPr/>
          <a:lstStyle/>
          <a:p>
            <a:pPr algn="ctr"/>
            <a:r>
              <a:rPr lang="en-US" sz="4800" b="1" i="1" spc="190" dirty="0" err="1">
                <a:solidFill>
                  <a:srgbClr val="FFFF00"/>
                </a:solidFill>
              </a:rPr>
              <a:t>Thermoluminescence</a:t>
            </a:r>
            <a:r>
              <a:rPr lang="en-US" sz="4800" b="1" i="1" spc="190" dirty="0">
                <a:solidFill>
                  <a:srgbClr val="FFFF00"/>
                </a:solidFill>
              </a:rPr>
              <a:t> Dosimetry</a:t>
            </a:r>
            <a:endParaRPr lang="en-IN" sz="4800" b="1" i="1" spc="19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1380" y="822227"/>
            <a:ext cx="4725035" cy="5213350"/>
            <a:chOff x="231838" y="914044"/>
            <a:chExt cx="4725035" cy="5213350"/>
          </a:xfrm>
          <a:solidFill>
            <a:schemeClr val="bg1"/>
          </a:solidFill>
        </p:grpSpPr>
        <p:sp>
          <p:nvSpPr>
            <p:cNvPr id="5" name="object 5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grpFill/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grpFill/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grpFill/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grpFill/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38566" y="1166497"/>
            <a:ext cx="4004145" cy="66428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52145" marR="5080" indent="-640080">
              <a:lnSpc>
                <a:spcPts val="4790"/>
              </a:lnSpc>
              <a:spcBef>
                <a:spcPts val="380"/>
              </a:spcBef>
            </a:pPr>
            <a:r>
              <a:rPr lang="en-US" sz="3600" i="1" spc="-175" dirty="0" err="1" smtClean="0">
                <a:solidFill>
                  <a:srgbClr val="FFFF00"/>
                </a:solidFill>
                <a:latin typeface="Arial"/>
                <a:cs typeface="Arial"/>
              </a:rPr>
              <a:t>Thermoluminescence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4801" y="1090149"/>
            <a:ext cx="4239260" cy="420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984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Georgia"/>
                <a:cs typeface="Georgia"/>
              </a:rPr>
              <a:t>Thermoluminescence</a:t>
            </a:r>
            <a:r>
              <a:rPr lang="en-US" dirty="0">
                <a:latin typeface="Georgia"/>
                <a:cs typeface="Georgia"/>
              </a:rPr>
              <a:t> (TL) is a luminescence </a:t>
            </a:r>
            <a:r>
              <a:rPr lang="en-US" dirty="0" smtClean="0">
                <a:latin typeface="Georgia"/>
                <a:cs typeface="Georgia"/>
              </a:rPr>
              <a:t>phenomenon </a:t>
            </a:r>
            <a:r>
              <a:rPr lang="en-US" dirty="0">
                <a:latin typeface="Georgia"/>
                <a:cs typeface="Georgia"/>
              </a:rPr>
              <a:t>of an insulator or semiconductor which can </a:t>
            </a:r>
            <a:r>
              <a:rPr lang="en-US" dirty="0" smtClean="0">
                <a:latin typeface="Georgia"/>
                <a:cs typeface="Georgia"/>
              </a:rPr>
              <a:t>be observed </a:t>
            </a:r>
            <a:r>
              <a:rPr lang="en-US" dirty="0">
                <a:latin typeface="Georgia"/>
                <a:cs typeface="Georgia"/>
              </a:rPr>
              <a:t>when the solid is thermally stimulated. </a:t>
            </a:r>
          </a:p>
          <a:p>
            <a:pPr marL="298450" marR="984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Georgia"/>
                <a:cs typeface="Georgia"/>
              </a:rPr>
              <a:t>In </a:t>
            </a:r>
            <a:r>
              <a:rPr lang="en-US" dirty="0">
                <a:latin typeface="Georgia"/>
                <a:cs typeface="Georgia"/>
              </a:rPr>
              <a:t>order for a material to be </a:t>
            </a:r>
            <a:r>
              <a:rPr lang="en-US" dirty="0" err="1">
                <a:latin typeface="Georgia"/>
                <a:cs typeface="Georgia"/>
              </a:rPr>
              <a:t>thermoluminous</a:t>
            </a:r>
            <a:r>
              <a:rPr lang="en-US" dirty="0">
                <a:latin typeface="Georgia"/>
                <a:cs typeface="Georgia"/>
              </a:rPr>
              <a:t>, it must </a:t>
            </a:r>
            <a:r>
              <a:rPr lang="en-US" dirty="0" smtClean="0">
                <a:latin typeface="Georgia"/>
                <a:cs typeface="Georgia"/>
              </a:rPr>
              <a:t>first be </a:t>
            </a:r>
            <a:r>
              <a:rPr lang="en-US" dirty="0">
                <a:latin typeface="Georgia"/>
                <a:cs typeface="Georgia"/>
              </a:rPr>
              <a:t>an insulator or a semiconductor because metals do not </a:t>
            </a:r>
            <a:r>
              <a:rPr lang="en-US" dirty="0" smtClean="0">
                <a:latin typeface="Georgia"/>
                <a:cs typeface="Georgia"/>
              </a:rPr>
              <a:t>show </a:t>
            </a:r>
            <a:r>
              <a:rPr lang="en-US" dirty="0" err="1" smtClean="0">
                <a:latin typeface="Georgia"/>
                <a:cs typeface="Georgia"/>
              </a:rPr>
              <a:t>thermoluminescence</a:t>
            </a:r>
            <a:r>
              <a:rPr lang="en-US" dirty="0" smtClean="0">
                <a:latin typeface="Georgia"/>
                <a:cs typeface="Georgia"/>
              </a:rPr>
              <a:t>.</a:t>
            </a:r>
          </a:p>
          <a:p>
            <a:pPr marL="298450" marR="984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Georgia"/>
                <a:cs typeface="Georgia"/>
              </a:rPr>
              <a:t>Energy must have </a:t>
            </a:r>
            <a:r>
              <a:rPr lang="en-US" dirty="0">
                <a:latin typeface="Georgia"/>
                <a:cs typeface="Georgia"/>
              </a:rPr>
              <a:t>been absorbed by the substance at some point while it was exposed to </a:t>
            </a:r>
            <a:r>
              <a:rPr lang="en-US" dirty="0" err="1">
                <a:latin typeface="Georgia"/>
                <a:cs typeface="Georgia"/>
              </a:rPr>
              <a:t>ionising</a:t>
            </a:r>
            <a:r>
              <a:rPr lang="en-US" dirty="0">
                <a:latin typeface="Georgia"/>
                <a:cs typeface="Georgia"/>
              </a:rPr>
              <a:t> radiation. </a:t>
            </a:r>
            <a:endParaRPr lang="en-US" dirty="0" smtClean="0">
              <a:latin typeface="Georgia"/>
              <a:cs typeface="Georgia"/>
            </a:endParaRPr>
          </a:p>
          <a:p>
            <a:pPr marL="298450" marR="984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Georgia"/>
                <a:cs typeface="Georgia"/>
              </a:rPr>
              <a:t>Material must be heated for luminescence to occur</a:t>
            </a:r>
            <a:endParaRPr sz="1800" dirty="0">
              <a:latin typeface="Georgia"/>
              <a:cs typeface="Georgi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45" y="2147889"/>
            <a:ext cx="4177585" cy="38876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19" y="356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358" y="464326"/>
            <a:ext cx="9000642" cy="66428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485140" algn="ctr">
              <a:lnSpc>
                <a:spcPts val="4790"/>
              </a:lnSpc>
              <a:spcBef>
                <a:spcPts val="380"/>
              </a:spcBef>
            </a:pPr>
            <a:r>
              <a:rPr lang="en-US" sz="4150" i="1" spc="50" dirty="0" smtClean="0">
                <a:solidFill>
                  <a:srgbClr val="FFFF00"/>
                </a:solidFill>
                <a:latin typeface="Arial"/>
                <a:cs typeface="Arial"/>
              </a:rPr>
              <a:t>Properties of ideal dosimeter</a:t>
            </a:r>
            <a:endParaRPr sz="415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41659" y="302390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41659" y="3998061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41659" y="5214861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3358" y="1181278"/>
            <a:ext cx="8772042" cy="5067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464959" y="1752600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Accuracy</a:t>
            </a:r>
            <a:r>
              <a:rPr lang="en-US" b="1" dirty="0"/>
              <a:t>: </a:t>
            </a:r>
            <a:r>
              <a:rPr lang="en-US" dirty="0"/>
              <a:t>An ideal dosimeter should provide accurate measurements of radiation doses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Sensitivity</a:t>
            </a:r>
            <a:r>
              <a:rPr lang="en-US" b="1" dirty="0"/>
              <a:t>: </a:t>
            </a:r>
            <a:r>
              <a:rPr lang="en-US" dirty="0"/>
              <a:t>The dosimeter should be highly sensitive to radiation, capable of detecting even low </a:t>
            </a:r>
            <a:r>
              <a:rPr lang="en-US" dirty="0" smtClean="0"/>
              <a:t>levels of </a:t>
            </a:r>
            <a:r>
              <a:rPr lang="en-US" dirty="0"/>
              <a:t>radiation exposure.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</a:t>
            </a:r>
            <a:r>
              <a:rPr lang="en-US" b="1" dirty="0" smtClean="0"/>
              <a:t>tability</a:t>
            </a:r>
            <a:r>
              <a:rPr lang="en-US" b="1" dirty="0"/>
              <a:t>: </a:t>
            </a:r>
            <a:r>
              <a:rPr lang="en-US" dirty="0"/>
              <a:t>An ideal dosimeter should exhibit stability over time, meaning its response to radiation </a:t>
            </a:r>
            <a:r>
              <a:rPr lang="en-US" dirty="0" smtClean="0"/>
              <a:t>doses remains </a:t>
            </a:r>
            <a:r>
              <a:rPr lang="en-US" dirty="0"/>
              <a:t>consistent throughout its operational </a:t>
            </a:r>
            <a:r>
              <a:rPr lang="en-US" dirty="0" smtClean="0"/>
              <a:t>lifespan.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Energy </a:t>
            </a:r>
            <a:r>
              <a:rPr lang="en-US" b="1" dirty="0"/>
              <a:t>Dependence</a:t>
            </a:r>
            <a:r>
              <a:rPr lang="en-US" b="1" dirty="0" smtClean="0"/>
              <a:t>: </a:t>
            </a:r>
            <a:r>
              <a:rPr lang="en-US" dirty="0" smtClean="0"/>
              <a:t>The </a:t>
            </a:r>
            <a:r>
              <a:rPr lang="en-US" dirty="0"/>
              <a:t>dosimeter should have minimal energy dependence, meaning it </a:t>
            </a:r>
            <a:r>
              <a:rPr lang="en-US" dirty="0" smtClean="0"/>
              <a:t>should provide </a:t>
            </a:r>
            <a:r>
              <a:rPr lang="en-US" dirty="0"/>
              <a:t>consistent dose measurements across a broad range of radiation energies and </a:t>
            </a:r>
            <a:r>
              <a:rPr lang="en-US" dirty="0" smtClean="0"/>
              <a:t>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Linearity</a:t>
            </a:r>
            <a:r>
              <a:rPr lang="en-US" b="1" dirty="0"/>
              <a:t>: </a:t>
            </a:r>
            <a:r>
              <a:rPr lang="en-US" dirty="0"/>
              <a:t>The dosimeter’s response should be linear across a wide range of dose </a:t>
            </a:r>
            <a:r>
              <a:rPr lang="en-US" dirty="0" smtClean="0"/>
              <a:t>levels.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Tissue-Equivalent</a:t>
            </a:r>
            <a:r>
              <a:rPr lang="en-US" b="1" dirty="0"/>
              <a:t>: </a:t>
            </a:r>
            <a:r>
              <a:rPr lang="en-US" dirty="0"/>
              <a:t>An ideal dosimeter should mimic the radiation absorption characteristics of </a:t>
            </a:r>
            <a:r>
              <a:rPr lang="en-US" dirty="0" smtClean="0"/>
              <a:t>human tissue</a:t>
            </a:r>
            <a:r>
              <a:rPr lang="en-US" dirty="0"/>
              <a:t>. 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" y="2595867"/>
            <a:ext cx="90678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185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Lithium </a:t>
            </a:r>
            <a:r>
              <a:rPr lang="en-US" spc="185" dirty="0" err="1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metasilicate</a:t>
            </a:r>
            <a:r>
              <a:rPr lang="en-US" spc="185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/>
            </a:r>
            <a:br>
              <a:rPr lang="en-US" spc="185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</a:br>
            <a:r>
              <a:rPr lang="en-US" spc="185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Li</a:t>
            </a:r>
            <a:r>
              <a:rPr lang="en-US" spc="185" baseline="-25000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2</a:t>
            </a:r>
            <a:r>
              <a:rPr lang="en-US" spc="185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SiO</a:t>
            </a:r>
            <a:r>
              <a:rPr lang="en-US" spc="185" baseline="-25000" dirty="0" smtClean="0">
                <a:ln>
                  <a:solidFill>
                    <a:schemeClr val="tx2"/>
                  </a:solidFill>
                </a:ln>
                <a:gradFill flip="none" rotWithShape="1">
                  <a:gsLst>
                    <a:gs pos="0">
                      <a:srgbClr val="82FFFE">
                        <a:shade val="30000"/>
                        <a:satMod val="115000"/>
                      </a:srgbClr>
                    </a:gs>
                    <a:gs pos="50000">
                      <a:srgbClr val="82FFFE">
                        <a:shade val="67500"/>
                        <a:satMod val="115000"/>
                      </a:srgbClr>
                    </a:gs>
                    <a:gs pos="100000">
                      <a:srgbClr val="82FFFE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/>
              </a:rPr>
              <a:t>3</a:t>
            </a:r>
            <a:endParaRPr lang="en-US" spc="185" baseline="-25000" dirty="0">
              <a:ln>
                <a:solidFill>
                  <a:schemeClr val="tx2"/>
                </a:solidFill>
              </a:ln>
              <a:gradFill flip="none" rotWithShape="1">
                <a:gsLst>
                  <a:gs pos="0">
                    <a:srgbClr val="82FFFE">
                      <a:shade val="30000"/>
                      <a:satMod val="115000"/>
                    </a:srgbClr>
                  </a:gs>
                  <a:gs pos="50000">
                    <a:srgbClr val="82FFFE">
                      <a:shade val="67500"/>
                      <a:satMod val="115000"/>
                    </a:srgbClr>
                  </a:gs>
                  <a:gs pos="100000">
                    <a:srgbClr val="82FFFE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effectLst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643</Words>
  <Application>Microsoft Office PowerPoint</Application>
  <PresentationFormat>On-screen Show (4:3)</PresentationFormat>
  <Paragraphs>110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Algerian</vt:lpstr>
      <vt:lpstr>Arial</vt:lpstr>
      <vt:lpstr>Arial MT</vt:lpstr>
      <vt:lpstr>Calibri</vt:lpstr>
      <vt:lpstr>Georgia</vt:lpstr>
      <vt:lpstr>Times New Roman</vt:lpstr>
      <vt:lpstr>Trebuchet MS</vt:lpstr>
      <vt:lpstr>Office Theme</vt:lpstr>
      <vt:lpstr>TO INVESTIGATE THE THERMOLUMINESCENT PROPERTIES OF SYNTHESIZED NANOPHOSPHORS FOR USE IN RADIATION DOSIMETRY</vt:lpstr>
      <vt:lpstr>1 Introduction</vt:lpstr>
      <vt:lpstr>Introduction</vt:lpstr>
      <vt:lpstr>PowerPoint Presentation</vt:lpstr>
      <vt:lpstr>Effects of Radiation</vt:lpstr>
      <vt:lpstr>Thermoluminescence Dosimetry</vt:lpstr>
      <vt:lpstr>Thermoluminescence</vt:lpstr>
      <vt:lpstr>Properties of ideal dosimeter</vt:lpstr>
      <vt:lpstr>Lithium metasilicate Li2SiO3</vt:lpstr>
      <vt:lpstr>Synthesis</vt:lpstr>
      <vt:lpstr>Glow Curves</vt:lpstr>
      <vt:lpstr>Glow Curves</vt:lpstr>
      <vt:lpstr>Glow Curves</vt:lpstr>
      <vt:lpstr>Glow Curves</vt:lpstr>
      <vt:lpstr>Glow Curves</vt:lpstr>
      <vt:lpstr>Glow Curves</vt:lpstr>
      <vt:lpstr>Dopant Optimization</vt:lpstr>
      <vt:lpstr>Dopant Optimization</vt:lpstr>
      <vt:lpstr>Dopant Optimization</vt:lpstr>
      <vt:lpstr>Dopant Optimization</vt:lpstr>
      <vt:lpstr>Calcium Sodium Sulphate CaNa2(SO4)2</vt:lpstr>
      <vt:lpstr>Synthesis</vt:lpstr>
      <vt:lpstr>TL Glow Curves</vt:lpstr>
      <vt:lpstr>TL Glow Curves</vt:lpstr>
      <vt:lpstr>TL Glow Curves</vt:lpstr>
      <vt:lpstr>Dose Response</vt:lpstr>
      <vt:lpstr>Dose Response</vt:lpstr>
      <vt:lpstr>Ion Beam Irradiation</vt:lpstr>
      <vt:lpstr>CONCLUSION</vt:lpstr>
      <vt:lpstr>Lithium metasilicate</vt:lpstr>
      <vt:lpstr>Calcium sodium sulphate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MEEMIK ROY</dc:creator>
  <cp:lastModifiedBy>Meemik</cp:lastModifiedBy>
  <cp:revision>35</cp:revision>
  <dcterms:created xsi:type="dcterms:W3CDTF">2022-06-29T18:20:42Z</dcterms:created>
  <dcterms:modified xsi:type="dcterms:W3CDTF">2023-06-08T21:47:58Z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2022-06-29T00:00:00Z</vt:filetime>
  </property>
  <property fmtid="{D5CDD505-2E9C-101B-9397-08002B2CF9AE}" pid="3" name="Creator">
    <vt:lpwstr>Impress</vt:lpwstr>
  </property>
  <property fmtid="{D5CDD505-2E9C-101B-9397-08002B2CF9AE}" pid="4" name="LastSaved">
    <vt:filetime>2022-06-29T00:00:00Z</vt:filetime>
  </property>
</Properties>
</file>